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9"/>
  </p:notesMasterIdLst>
  <p:handoutMasterIdLst>
    <p:handoutMasterId r:id="rId50"/>
  </p:handoutMasterIdLst>
  <p:sldIdLst>
    <p:sldId id="256" r:id="rId2"/>
    <p:sldId id="282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81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261" r:id="rId32"/>
    <p:sldId id="263" r:id="rId33"/>
    <p:sldId id="264" r:id="rId34"/>
    <p:sldId id="265" r:id="rId35"/>
    <p:sldId id="266" r:id="rId36"/>
    <p:sldId id="271" r:id="rId37"/>
    <p:sldId id="278" r:id="rId38"/>
    <p:sldId id="279" r:id="rId39"/>
    <p:sldId id="277" r:id="rId40"/>
    <p:sldId id="273" r:id="rId41"/>
    <p:sldId id="275" r:id="rId42"/>
    <p:sldId id="276" r:id="rId43"/>
    <p:sldId id="269" r:id="rId44"/>
    <p:sldId id="272" r:id="rId45"/>
    <p:sldId id="270" r:id="rId46"/>
    <p:sldId id="280" r:id="rId47"/>
    <p:sldId id="258" r:id="rId48"/>
  </p:sldIdLst>
  <p:sldSz cx="9144000" cy="6858000" type="screen4x3"/>
  <p:notesSz cx="9931400" cy="67945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48"/>
    <a:srgbClr val="006047"/>
    <a:srgbClr val="F4A033"/>
    <a:srgbClr val="84BF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84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B10687-38D7-427B-B479-8BDDC759FC32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4B3B5565-FBEC-48C6-91E8-860C3EAE9A6F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cs-CZ" dirty="0" smtClean="0"/>
            <a:t>Zmírnění konfliktního potenciálu</a:t>
          </a:r>
          <a:endParaRPr lang="cs-CZ" dirty="0"/>
        </a:p>
      </dgm:t>
    </dgm:pt>
    <dgm:pt modelId="{9714F34C-5BC3-49CD-BA86-7153D0BE5DD3}" type="parTrans" cxnId="{E1268AAE-0E49-46F1-B4C3-3E75F305A5A5}">
      <dgm:prSet/>
      <dgm:spPr/>
      <dgm:t>
        <a:bodyPr/>
        <a:lstStyle/>
        <a:p>
          <a:endParaRPr lang="cs-CZ"/>
        </a:p>
      </dgm:t>
    </dgm:pt>
    <dgm:pt modelId="{E2C45177-7DB4-40E5-AE84-9F10EC856EC2}" type="sibTrans" cxnId="{E1268AAE-0E49-46F1-B4C3-3E75F305A5A5}">
      <dgm:prSet/>
      <dgm:spPr/>
      <dgm:t>
        <a:bodyPr/>
        <a:lstStyle/>
        <a:p>
          <a:endParaRPr lang="cs-CZ"/>
        </a:p>
      </dgm:t>
    </dgm:pt>
    <dgm:pt modelId="{D64E269B-DB7C-4B6A-91BB-828030B54B6B}">
      <dgm:prSet phldrT="[Text]" custT="1"/>
      <dgm:spPr>
        <a:solidFill>
          <a:srgbClr val="FFFF00"/>
        </a:solidFill>
      </dgm:spPr>
      <dgm:t>
        <a:bodyPr/>
        <a:lstStyle/>
        <a:p>
          <a:r>
            <a:rPr lang="cs-CZ" sz="2400" dirty="0" smtClean="0">
              <a:solidFill>
                <a:schemeClr val="tx1"/>
              </a:solidFill>
            </a:rPr>
            <a:t>Dotace na preventivní opatření</a:t>
          </a:r>
          <a:endParaRPr lang="cs-CZ" sz="2400" dirty="0">
            <a:solidFill>
              <a:schemeClr val="tx1"/>
            </a:solidFill>
          </a:endParaRPr>
        </a:p>
      </dgm:t>
    </dgm:pt>
    <dgm:pt modelId="{5CADF1B0-C1F1-4BD7-BE27-20778B17960B}" type="parTrans" cxnId="{DF8B2DF4-F76D-4D15-A11A-5D49DAFD4657}">
      <dgm:prSet/>
      <dgm:spPr/>
      <dgm:t>
        <a:bodyPr/>
        <a:lstStyle/>
        <a:p>
          <a:endParaRPr lang="cs-CZ"/>
        </a:p>
      </dgm:t>
    </dgm:pt>
    <dgm:pt modelId="{05B261F7-15D1-4034-B26A-5C6B6F747674}" type="sibTrans" cxnId="{DF8B2DF4-F76D-4D15-A11A-5D49DAFD4657}">
      <dgm:prSet/>
      <dgm:spPr/>
      <dgm:t>
        <a:bodyPr/>
        <a:lstStyle/>
        <a:p>
          <a:endParaRPr lang="cs-CZ"/>
        </a:p>
      </dgm:t>
    </dgm:pt>
    <dgm:pt modelId="{6FCF1D3B-6E83-44E0-80EB-6694000E9DD5}">
      <dgm:prSet phldrT="[Text]" custT="1"/>
      <dgm:spPr>
        <a:solidFill>
          <a:srgbClr val="FFC000"/>
        </a:solidFill>
      </dgm:spPr>
      <dgm:t>
        <a:bodyPr/>
        <a:lstStyle/>
        <a:p>
          <a:r>
            <a:rPr lang="cs-CZ" sz="2400" dirty="0" smtClean="0">
              <a:solidFill>
                <a:schemeClr val="tx1"/>
              </a:solidFill>
            </a:rPr>
            <a:t>Náhrada vzniklých škod</a:t>
          </a:r>
        </a:p>
        <a:p>
          <a:endParaRPr lang="cs-CZ" sz="1500" dirty="0"/>
        </a:p>
      </dgm:t>
    </dgm:pt>
    <dgm:pt modelId="{11CF3A13-556E-4A1C-8800-867288720BDF}" type="parTrans" cxnId="{BBA895B6-3F95-4BED-978D-88609E1883A1}">
      <dgm:prSet/>
      <dgm:spPr/>
      <dgm:t>
        <a:bodyPr/>
        <a:lstStyle/>
        <a:p>
          <a:endParaRPr lang="cs-CZ"/>
        </a:p>
      </dgm:t>
    </dgm:pt>
    <dgm:pt modelId="{23ED1127-C47B-4E0A-9139-1D79A7F69917}" type="sibTrans" cxnId="{BBA895B6-3F95-4BED-978D-88609E1883A1}">
      <dgm:prSet/>
      <dgm:spPr/>
      <dgm:t>
        <a:bodyPr/>
        <a:lstStyle/>
        <a:p>
          <a:endParaRPr lang="cs-CZ"/>
        </a:p>
      </dgm:t>
    </dgm:pt>
    <dgm:pt modelId="{8EF6B96D-96A7-46FE-BF5C-4C5B452B675F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cs-CZ" sz="2000" dirty="0" smtClean="0">
              <a:solidFill>
                <a:schemeClr val="tx1"/>
              </a:solidFill>
            </a:rPr>
            <a:t>Postup při výskytu problematického jedince</a:t>
          </a:r>
          <a:endParaRPr lang="cs-CZ" sz="2000" dirty="0">
            <a:solidFill>
              <a:schemeClr val="tx1"/>
            </a:solidFill>
          </a:endParaRPr>
        </a:p>
      </dgm:t>
    </dgm:pt>
    <dgm:pt modelId="{90CF5784-92D4-413F-B73B-374189FCF90F}" type="parTrans" cxnId="{6991C2EB-8D0F-4343-8580-103F5A96710A}">
      <dgm:prSet/>
      <dgm:spPr/>
      <dgm:t>
        <a:bodyPr/>
        <a:lstStyle/>
        <a:p>
          <a:endParaRPr lang="cs-CZ"/>
        </a:p>
      </dgm:t>
    </dgm:pt>
    <dgm:pt modelId="{409A8E5E-9E31-4FCD-A11E-065697CCA479}" type="sibTrans" cxnId="{6991C2EB-8D0F-4343-8580-103F5A96710A}">
      <dgm:prSet/>
      <dgm:spPr/>
      <dgm:t>
        <a:bodyPr/>
        <a:lstStyle/>
        <a:p>
          <a:endParaRPr lang="cs-CZ"/>
        </a:p>
      </dgm:t>
    </dgm:pt>
    <dgm:pt modelId="{F12BB54C-1F72-4208-9E00-150681E930E9}">
      <dgm:prSet phldrT="[Text]"/>
      <dgm:spPr>
        <a:solidFill>
          <a:srgbClr val="92D050"/>
        </a:solidFill>
      </dgm:spPr>
      <dgm:t>
        <a:bodyPr/>
        <a:lstStyle/>
        <a:p>
          <a:r>
            <a:rPr lang="cs-CZ" dirty="0" smtClean="0">
              <a:solidFill>
                <a:schemeClr val="tx1"/>
              </a:solidFill>
            </a:rPr>
            <a:t>Ochrana biotopu</a:t>
          </a:r>
        </a:p>
        <a:p>
          <a:r>
            <a:rPr lang="cs-CZ" dirty="0" smtClean="0">
              <a:solidFill>
                <a:schemeClr val="tx1"/>
              </a:solidFill>
            </a:rPr>
            <a:t>Monitoring, Výzkum (genetika), </a:t>
          </a:r>
        </a:p>
        <a:p>
          <a:r>
            <a:rPr lang="cs-CZ" dirty="0" smtClean="0">
              <a:solidFill>
                <a:schemeClr val="tx1"/>
              </a:solidFill>
            </a:rPr>
            <a:t>Zajištění informovanosti,</a:t>
          </a:r>
        </a:p>
        <a:p>
          <a:r>
            <a:rPr lang="cs-CZ" dirty="0" smtClean="0">
              <a:solidFill>
                <a:schemeClr val="tx1"/>
              </a:solidFill>
            </a:rPr>
            <a:t>Omezení pytláctví</a:t>
          </a:r>
        </a:p>
        <a:p>
          <a:endParaRPr lang="cs-CZ" dirty="0"/>
        </a:p>
      </dgm:t>
    </dgm:pt>
    <dgm:pt modelId="{429AD1B3-00EE-48E9-B461-1AB13642418D}" type="parTrans" cxnId="{C104DB04-B77F-408F-81A1-BFD85E3D3D6F}">
      <dgm:prSet/>
      <dgm:spPr/>
      <dgm:t>
        <a:bodyPr/>
        <a:lstStyle/>
        <a:p>
          <a:endParaRPr lang="cs-CZ"/>
        </a:p>
      </dgm:t>
    </dgm:pt>
    <dgm:pt modelId="{2260276C-5481-43DC-927E-848555D00225}" type="sibTrans" cxnId="{C104DB04-B77F-408F-81A1-BFD85E3D3D6F}">
      <dgm:prSet/>
      <dgm:spPr/>
      <dgm:t>
        <a:bodyPr/>
        <a:lstStyle/>
        <a:p>
          <a:endParaRPr lang="cs-CZ"/>
        </a:p>
      </dgm:t>
    </dgm:pt>
    <dgm:pt modelId="{00C4CA64-9136-42CC-9FBB-61562EFA9AA0}" type="pres">
      <dgm:prSet presAssocID="{13B10687-38D7-427B-B479-8BDDC759FC32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7A54B980-1669-49CD-953F-2FF547080CC4}" type="pres">
      <dgm:prSet presAssocID="{13B10687-38D7-427B-B479-8BDDC759FC32}" presName="matrix" presStyleCnt="0"/>
      <dgm:spPr/>
    </dgm:pt>
    <dgm:pt modelId="{81AD7C53-22C3-4F9C-A51F-80483C1F3FDC}" type="pres">
      <dgm:prSet presAssocID="{13B10687-38D7-427B-B479-8BDDC759FC32}" presName="tile1" presStyleLbl="node1" presStyleIdx="0" presStyleCnt="4"/>
      <dgm:spPr/>
      <dgm:t>
        <a:bodyPr/>
        <a:lstStyle/>
        <a:p>
          <a:endParaRPr lang="cs-CZ"/>
        </a:p>
      </dgm:t>
    </dgm:pt>
    <dgm:pt modelId="{A876AE2A-16C5-4C89-B7DF-1334AB1748A7}" type="pres">
      <dgm:prSet presAssocID="{13B10687-38D7-427B-B479-8BDDC759FC32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6A5758B-F275-4848-BDD9-5926EB699642}" type="pres">
      <dgm:prSet presAssocID="{13B10687-38D7-427B-B479-8BDDC759FC32}" presName="tile2" presStyleLbl="node1" presStyleIdx="1" presStyleCnt="4"/>
      <dgm:spPr/>
      <dgm:t>
        <a:bodyPr/>
        <a:lstStyle/>
        <a:p>
          <a:endParaRPr lang="cs-CZ"/>
        </a:p>
      </dgm:t>
    </dgm:pt>
    <dgm:pt modelId="{205DBC9A-8358-40C0-BED7-0CC13C1779DD}" type="pres">
      <dgm:prSet presAssocID="{13B10687-38D7-427B-B479-8BDDC759FC32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A094AD9-A9C0-4374-9E76-B38DC78F2352}" type="pres">
      <dgm:prSet presAssocID="{13B10687-38D7-427B-B479-8BDDC759FC32}" presName="tile3" presStyleLbl="node1" presStyleIdx="2" presStyleCnt="4"/>
      <dgm:spPr/>
      <dgm:t>
        <a:bodyPr/>
        <a:lstStyle/>
        <a:p>
          <a:endParaRPr lang="cs-CZ"/>
        </a:p>
      </dgm:t>
    </dgm:pt>
    <dgm:pt modelId="{184590D3-555F-466D-9840-ECDEFFB6D049}" type="pres">
      <dgm:prSet presAssocID="{13B10687-38D7-427B-B479-8BDDC759FC32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AC0DE63-6046-4545-98B6-31D15311B421}" type="pres">
      <dgm:prSet presAssocID="{13B10687-38D7-427B-B479-8BDDC759FC32}" presName="tile4" presStyleLbl="node1" presStyleIdx="3" presStyleCnt="4"/>
      <dgm:spPr/>
      <dgm:t>
        <a:bodyPr/>
        <a:lstStyle/>
        <a:p>
          <a:endParaRPr lang="cs-CZ"/>
        </a:p>
      </dgm:t>
    </dgm:pt>
    <dgm:pt modelId="{A59C363F-3FE9-4432-8ADA-E07E82518EA5}" type="pres">
      <dgm:prSet presAssocID="{13B10687-38D7-427B-B479-8BDDC759FC32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42F3E96-C3BF-4061-BACA-4D735C8FC09B}" type="pres">
      <dgm:prSet presAssocID="{13B10687-38D7-427B-B479-8BDDC759FC32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</dgm:ptLst>
  <dgm:cxnLst>
    <dgm:cxn modelId="{DF8B2DF4-F76D-4D15-A11A-5D49DAFD4657}" srcId="{4B3B5565-FBEC-48C6-91E8-860C3EAE9A6F}" destId="{D64E269B-DB7C-4B6A-91BB-828030B54B6B}" srcOrd="0" destOrd="0" parTransId="{5CADF1B0-C1F1-4BD7-BE27-20778B17960B}" sibTransId="{05B261F7-15D1-4034-B26A-5C6B6F747674}"/>
    <dgm:cxn modelId="{BBA895B6-3F95-4BED-978D-88609E1883A1}" srcId="{4B3B5565-FBEC-48C6-91E8-860C3EAE9A6F}" destId="{6FCF1D3B-6E83-44E0-80EB-6694000E9DD5}" srcOrd="1" destOrd="0" parTransId="{11CF3A13-556E-4A1C-8800-867288720BDF}" sibTransId="{23ED1127-C47B-4E0A-9139-1D79A7F69917}"/>
    <dgm:cxn modelId="{96DAC580-3D5D-4A53-8C10-4669A3710CF8}" type="presOf" srcId="{F12BB54C-1F72-4208-9E00-150681E930E9}" destId="{4AC0DE63-6046-4545-98B6-31D15311B421}" srcOrd="0" destOrd="0" presId="urn:microsoft.com/office/officeart/2005/8/layout/matrix1"/>
    <dgm:cxn modelId="{E1268AAE-0E49-46F1-B4C3-3E75F305A5A5}" srcId="{13B10687-38D7-427B-B479-8BDDC759FC32}" destId="{4B3B5565-FBEC-48C6-91E8-860C3EAE9A6F}" srcOrd="0" destOrd="0" parTransId="{9714F34C-5BC3-49CD-BA86-7153D0BE5DD3}" sibTransId="{E2C45177-7DB4-40E5-AE84-9F10EC856EC2}"/>
    <dgm:cxn modelId="{C104DB04-B77F-408F-81A1-BFD85E3D3D6F}" srcId="{4B3B5565-FBEC-48C6-91E8-860C3EAE9A6F}" destId="{F12BB54C-1F72-4208-9E00-150681E930E9}" srcOrd="3" destOrd="0" parTransId="{429AD1B3-00EE-48E9-B461-1AB13642418D}" sibTransId="{2260276C-5481-43DC-927E-848555D00225}"/>
    <dgm:cxn modelId="{6991C2EB-8D0F-4343-8580-103F5A96710A}" srcId="{4B3B5565-FBEC-48C6-91E8-860C3EAE9A6F}" destId="{8EF6B96D-96A7-46FE-BF5C-4C5B452B675F}" srcOrd="2" destOrd="0" parTransId="{90CF5784-92D4-413F-B73B-374189FCF90F}" sibTransId="{409A8E5E-9E31-4FCD-A11E-065697CCA479}"/>
    <dgm:cxn modelId="{484F7F96-3E2B-4440-A2D2-0C2DBF090720}" type="presOf" srcId="{13B10687-38D7-427B-B479-8BDDC759FC32}" destId="{00C4CA64-9136-42CC-9FBB-61562EFA9AA0}" srcOrd="0" destOrd="0" presId="urn:microsoft.com/office/officeart/2005/8/layout/matrix1"/>
    <dgm:cxn modelId="{E78A28C7-4169-40EA-9468-01730F633DB8}" type="presOf" srcId="{F12BB54C-1F72-4208-9E00-150681E930E9}" destId="{A59C363F-3FE9-4432-8ADA-E07E82518EA5}" srcOrd="1" destOrd="0" presId="urn:microsoft.com/office/officeart/2005/8/layout/matrix1"/>
    <dgm:cxn modelId="{B923EF81-280F-450E-91D0-C0F88E3F7016}" type="presOf" srcId="{D64E269B-DB7C-4B6A-91BB-828030B54B6B}" destId="{81AD7C53-22C3-4F9C-A51F-80483C1F3FDC}" srcOrd="0" destOrd="0" presId="urn:microsoft.com/office/officeart/2005/8/layout/matrix1"/>
    <dgm:cxn modelId="{27FB9DD5-7C16-406F-80DC-A2EC66657B53}" type="presOf" srcId="{8EF6B96D-96A7-46FE-BF5C-4C5B452B675F}" destId="{184590D3-555F-466D-9840-ECDEFFB6D049}" srcOrd="1" destOrd="0" presId="urn:microsoft.com/office/officeart/2005/8/layout/matrix1"/>
    <dgm:cxn modelId="{223C999C-6A75-48A7-BA35-7A556376EF65}" type="presOf" srcId="{6FCF1D3B-6E83-44E0-80EB-6694000E9DD5}" destId="{205DBC9A-8358-40C0-BED7-0CC13C1779DD}" srcOrd="1" destOrd="0" presId="urn:microsoft.com/office/officeart/2005/8/layout/matrix1"/>
    <dgm:cxn modelId="{DDFFBE01-C253-48AA-AC94-D6FAE0BAED5E}" type="presOf" srcId="{6FCF1D3B-6E83-44E0-80EB-6694000E9DD5}" destId="{E6A5758B-F275-4848-BDD9-5926EB699642}" srcOrd="0" destOrd="0" presId="urn:microsoft.com/office/officeart/2005/8/layout/matrix1"/>
    <dgm:cxn modelId="{77ECEB80-8E1A-4C6C-A77E-ADC397EB5912}" type="presOf" srcId="{8EF6B96D-96A7-46FE-BF5C-4C5B452B675F}" destId="{3A094AD9-A9C0-4374-9E76-B38DC78F2352}" srcOrd="0" destOrd="0" presId="urn:microsoft.com/office/officeart/2005/8/layout/matrix1"/>
    <dgm:cxn modelId="{93B7843C-586A-4AF3-BF1D-A302E58B9CA5}" type="presOf" srcId="{D64E269B-DB7C-4B6A-91BB-828030B54B6B}" destId="{A876AE2A-16C5-4C89-B7DF-1334AB1748A7}" srcOrd="1" destOrd="0" presId="urn:microsoft.com/office/officeart/2005/8/layout/matrix1"/>
    <dgm:cxn modelId="{07E0F728-A51E-4F11-875F-FE0848C7B96A}" type="presOf" srcId="{4B3B5565-FBEC-48C6-91E8-860C3EAE9A6F}" destId="{542F3E96-C3BF-4061-BACA-4D735C8FC09B}" srcOrd="0" destOrd="0" presId="urn:microsoft.com/office/officeart/2005/8/layout/matrix1"/>
    <dgm:cxn modelId="{17775A49-9D29-4F0A-8CAA-E90AB7BE798B}" type="presParOf" srcId="{00C4CA64-9136-42CC-9FBB-61562EFA9AA0}" destId="{7A54B980-1669-49CD-953F-2FF547080CC4}" srcOrd="0" destOrd="0" presId="urn:microsoft.com/office/officeart/2005/8/layout/matrix1"/>
    <dgm:cxn modelId="{C86FE1F5-960B-4D56-AC35-08660399768B}" type="presParOf" srcId="{7A54B980-1669-49CD-953F-2FF547080CC4}" destId="{81AD7C53-22C3-4F9C-A51F-80483C1F3FDC}" srcOrd="0" destOrd="0" presId="urn:microsoft.com/office/officeart/2005/8/layout/matrix1"/>
    <dgm:cxn modelId="{D09224F6-14E7-4EE5-922D-A707403F4638}" type="presParOf" srcId="{7A54B980-1669-49CD-953F-2FF547080CC4}" destId="{A876AE2A-16C5-4C89-B7DF-1334AB1748A7}" srcOrd="1" destOrd="0" presId="urn:microsoft.com/office/officeart/2005/8/layout/matrix1"/>
    <dgm:cxn modelId="{8F22EE2B-DB62-451A-AA3C-A22DD155A887}" type="presParOf" srcId="{7A54B980-1669-49CD-953F-2FF547080CC4}" destId="{E6A5758B-F275-4848-BDD9-5926EB699642}" srcOrd="2" destOrd="0" presId="urn:microsoft.com/office/officeart/2005/8/layout/matrix1"/>
    <dgm:cxn modelId="{68924042-E894-4271-8AE4-1F8DF9466D36}" type="presParOf" srcId="{7A54B980-1669-49CD-953F-2FF547080CC4}" destId="{205DBC9A-8358-40C0-BED7-0CC13C1779DD}" srcOrd="3" destOrd="0" presId="urn:microsoft.com/office/officeart/2005/8/layout/matrix1"/>
    <dgm:cxn modelId="{651CF16C-F036-46C0-8085-203F3C384D50}" type="presParOf" srcId="{7A54B980-1669-49CD-953F-2FF547080CC4}" destId="{3A094AD9-A9C0-4374-9E76-B38DC78F2352}" srcOrd="4" destOrd="0" presId="urn:microsoft.com/office/officeart/2005/8/layout/matrix1"/>
    <dgm:cxn modelId="{955FADDA-8F70-497D-A99B-40082991CCFF}" type="presParOf" srcId="{7A54B980-1669-49CD-953F-2FF547080CC4}" destId="{184590D3-555F-466D-9840-ECDEFFB6D049}" srcOrd="5" destOrd="0" presId="urn:microsoft.com/office/officeart/2005/8/layout/matrix1"/>
    <dgm:cxn modelId="{E42B3622-7BE4-450C-9A9E-7667BA1C7E99}" type="presParOf" srcId="{7A54B980-1669-49CD-953F-2FF547080CC4}" destId="{4AC0DE63-6046-4545-98B6-31D15311B421}" srcOrd="6" destOrd="0" presId="urn:microsoft.com/office/officeart/2005/8/layout/matrix1"/>
    <dgm:cxn modelId="{37E7DD20-C201-4D32-868A-EC35326883BA}" type="presParOf" srcId="{7A54B980-1669-49CD-953F-2FF547080CC4}" destId="{A59C363F-3FE9-4432-8ADA-E07E82518EA5}" srcOrd="7" destOrd="0" presId="urn:microsoft.com/office/officeart/2005/8/layout/matrix1"/>
    <dgm:cxn modelId="{6F6FD3ED-B6C6-4D40-A489-F4142AE1A976}" type="presParOf" srcId="{00C4CA64-9136-42CC-9FBB-61562EFA9AA0}" destId="{542F3E96-C3BF-4061-BACA-4D735C8FC09B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AD7C53-22C3-4F9C-A51F-80483C1F3FDC}">
      <dsp:nvSpPr>
        <dsp:cNvPr id="0" name=""/>
        <dsp:cNvSpPr/>
      </dsp:nvSpPr>
      <dsp:spPr>
        <a:xfrm rot="16200000">
          <a:off x="508000" y="-508000"/>
          <a:ext cx="2032000" cy="3048000"/>
        </a:xfrm>
        <a:prstGeom prst="round1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smtClean="0">
              <a:solidFill>
                <a:schemeClr val="tx1"/>
              </a:solidFill>
            </a:rPr>
            <a:t>Dotace na preventivní opatření</a:t>
          </a:r>
          <a:endParaRPr lang="cs-CZ" sz="2400" kern="1200" dirty="0">
            <a:solidFill>
              <a:schemeClr val="tx1"/>
            </a:solidFill>
          </a:endParaRPr>
        </a:p>
      </dsp:txBody>
      <dsp:txXfrm rot="5400000">
        <a:off x="0" y="0"/>
        <a:ext cx="3048000" cy="1524000"/>
      </dsp:txXfrm>
    </dsp:sp>
    <dsp:sp modelId="{E6A5758B-F275-4848-BDD9-5926EB699642}">
      <dsp:nvSpPr>
        <dsp:cNvPr id="0" name=""/>
        <dsp:cNvSpPr/>
      </dsp:nvSpPr>
      <dsp:spPr>
        <a:xfrm>
          <a:off x="3048000" y="0"/>
          <a:ext cx="3048000" cy="2032000"/>
        </a:xfrm>
        <a:prstGeom prst="round1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smtClean="0">
              <a:solidFill>
                <a:schemeClr val="tx1"/>
              </a:solidFill>
            </a:rPr>
            <a:t>Náhrada vzniklých škod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500" kern="1200" dirty="0"/>
        </a:p>
      </dsp:txBody>
      <dsp:txXfrm>
        <a:off x="3048000" y="0"/>
        <a:ext cx="3048000" cy="1524000"/>
      </dsp:txXfrm>
    </dsp:sp>
    <dsp:sp modelId="{3A094AD9-A9C0-4374-9E76-B38DC78F2352}">
      <dsp:nvSpPr>
        <dsp:cNvPr id="0" name=""/>
        <dsp:cNvSpPr/>
      </dsp:nvSpPr>
      <dsp:spPr>
        <a:xfrm rot="10800000">
          <a:off x="0" y="2032000"/>
          <a:ext cx="3048000" cy="2032000"/>
        </a:xfrm>
        <a:prstGeom prst="round1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>
              <a:solidFill>
                <a:schemeClr val="tx1"/>
              </a:solidFill>
            </a:rPr>
            <a:t>Postup při výskytu problematického jedince</a:t>
          </a:r>
          <a:endParaRPr lang="cs-CZ" sz="2000" kern="1200" dirty="0">
            <a:solidFill>
              <a:schemeClr val="tx1"/>
            </a:solidFill>
          </a:endParaRPr>
        </a:p>
      </dsp:txBody>
      <dsp:txXfrm rot="10800000">
        <a:off x="0" y="2539999"/>
        <a:ext cx="3048000" cy="1524000"/>
      </dsp:txXfrm>
    </dsp:sp>
    <dsp:sp modelId="{4AC0DE63-6046-4545-98B6-31D15311B421}">
      <dsp:nvSpPr>
        <dsp:cNvPr id="0" name=""/>
        <dsp:cNvSpPr/>
      </dsp:nvSpPr>
      <dsp:spPr>
        <a:xfrm rot="5400000">
          <a:off x="3556000" y="1523999"/>
          <a:ext cx="2032000" cy="3048000"/>
        </a:xfrm>
        <a:prstGeom prst="round1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>
              <a:solidFill>
                <a:schemeClr val="tx1"/>
              </a:solidFill>
            </a:rPr>
            <a:t>Ochrana biotopu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>
              <a:solidFill>
                <a:schemeClr val="tx1"/>
              </a:solidFill>
            </a:rPr>
            <a:t>Monitoring, Výzkum (genetika),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>
              <a:solidFill>
                <a:schemeClr val="tx1"/>
              </a:solidFill>
            </a:rPr>
            <a:t>Zajištění informovanosti,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>
              <a:solidFill>
                <a:schemeClr val="tx1"/>
              </a:solidFill>
            </a:rPr>
            <a:t>Omezení pytláctví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400" kern="1200" dirty="0"/>
        </a:p>
      </dsp:txBody>
      <dsp:txXfrm rot="-5400000">
        <a:off x="3048000" y="2539999"/>
        <a:ext cx="3048000" cy="1524000"/>
      </dsp:txXfrm>
    </dsp:sp>
    <dsp:sp modelId="{542F3E96-C3BF-4061-BACA-4D735C8FC09B}">
      <dsp:nvSpPr>
        <dsp:cNvPr id="0" name=""/>
        <dsp:cNvSpPr/>
      </dsp:nvSpPr>
      <dsp:spPr>
        <a:xfrm>
          <a:off x="2133600" y="1523999"/>
          <a:ext cx="1828800" cy="1016000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/>
            <a:t>Zmírnění konfliktního potenciálu</a:t>
          </a:r>
          <a:endParaRPr lang="cs-CZ" sz="1400" kern="1200" dirty="0"/>
        </a:p>
      </dsp:txBody>
      <dsp:txXfrm>
        <a:off x="2183197" y="1573596"/>
        <a:ext cx="1729606" cy="9168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607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625495" y="0"/>
            <a:ext cx="4303607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B6540-0754-4F10-A6A7-522DDCCC64B1}" type="datetimeFigureOut">
              <a:rPr lang="cs-CZ" smtClean="0"/>
              <a:t>22.09.2022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453596"/>
            <a:ext cx="4303607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625495" y="6453596"/>
            <a:ext cx="4303607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69802D-17B1-414D-9E70-A3992765E2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778368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607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25495" y="0"/>
            <a:ext cx="4303607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72A27-1E5A-4E04-8B38-FCA3A573CA87}" type="datetimeFigureOut">
              <a:rPr lang="cs-CZ" smtClean="0"/>
              <a:t>22.09.2022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436938" y="849313"/>
            <a:ext cx="3057525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3140" y="3269853"/>
            <a:ext cx="7945120" cy="267533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453596"/>
            <a:ext cx="4303607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25495" y="6453596"/>
            <a:ext cx="4303607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BAC2D-2151-4601-9F37-014F2349A3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51409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1834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22.09.2022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4237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22.09.2022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8368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text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2386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28650" y="601362"/>
            <a:ext cx="7886700" cy="6755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4226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dva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D544C04F-F656-7545-ACB7-AB4D9892CB7E}"/>
              </a:ext>
            </a:extLst>
          </p:cNvPr>
          <p:cNvSpPr txBox="1"/>
          <p:nvPr userDrawn="1"/>
        </p:nvSpPr>
        <p:spPr>
          <a:xfrm>
            <a:off x="831554" y="4988965"/>
            <a:ext cx="3319342" cy="3231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cs-CZ" sz="15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Popis 01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EEE12FB-FD72-504F-B1E0-98945D4D7889}"/>
              </a:ext>
            </a:extLst>
          </p:cNvPr>
          <p:cNvSpPr txBox="1"/>
          <p:nvPr userDrawn="1"/>
        </p:nvSpPr>
        <p:spPr>
          <a:xfrm>
            <a:off x="4581024" y="4994628"/>
            <a:ext cx="3319342" cy="3231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cs-CZ" sz="15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Popis 02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28650" y="601362"/>
            <a:ext cx="7886700" cy="6755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3671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72935"/>
            <a:ext cx="7772400" cy="176911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468126"/>
            <a:ext cx="6858000" cy="459216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cap="none" baseline="0">
                <a:solidFill>
                  <a:srgbClr val="00604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Sekce, odbor AOPK ČR autora prezentace</a:t>
            </a:r>
            <a:endParaRPr lang="en-US" dirty="0"/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A51E8B05-EF91-1143-8AA4-983037E4193E}"/>
              </a:ext>
            </a:extLst>
          </p:cNvPr>
          <p:cNvCxnSpPr>
            <a:cxnSpLocks/>
          </p:cNvCxnSpPr>
          <p:nvPr userDrawn="1"/>
        </p:nvCxnSpPr>
        <p:spPr>
          <a:xfrm>
            <a:off x="4031998" y="4206434"/>
            <a:ext cx="1080000" cy="0"/>
          </a:xfrm>
          <a:prstGeom prst="line">
            <a:avLst/>
          </a:prstGeom>
          <a:ln w="25400">
            <a:solidFill>
              <a:srgbClr val="84BF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 10">
            <a:extLst>
              <a:ext uri="{FF2B5EF4-FFF2-40B4-BE49-F238E27FC236}">
                <a16:creationId xmlns:a16="http://schemas.microsoft.com/office/drawing/2014/main" id="{231F6627-7280-8E47-9EAF-814EE4DB1F85}"/>
              </a:ext>
            </a:extLst>
          </p:cNvPr>
          <p:cNvSpPr/>
          <p:nvPr userDrawn="1"/>
        </p:nvSpPr>
        <p:spPr>
          <a:xfrm>
            <a:off x="0" y="6408000"/>
            <a:ext cx="9143999" cy="253916"/>
          </a:xfrm>
          <a:prstGeom prst="rect">
            <a:avLst/>
          </a:prstGeom>
          <a:solidFill>
            <a:srgbClr val="006648"/>
          </a:solidFill>
        </p:spPr>
        <p:txBody>
          <a:bodyPr wrap="square">
            <a:spAutoFit/>
          </a:bodyPr>
          <a:lstStyle/>
          <a:p>
            <a:pPr algn="ctr"/>
            <a:r>
              <a:rPr lang="cs-CZ" sz="105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Agentura ochrany přírody a krajiny ČR  </a:t>
            </a:r>
            <a:r>
              <a:rPr lang="cs-CZ" sz="105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05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12" name="Zástupný symbol pro obsah 11"/>
          <p:cNvSpPr>
            <a:spLocks noGrp="1"/>
          </p:cNvSpPr>
          <p:nvPr>
            <p:ph sz="quarter" idx="10" hasCustomPrompt="1"/>
          </p:nvPr>
        </p:nvSpPr>
        <p:spPr>
          <a:xfrm>
            <a:off x="685800" y="2982097"/>
            <a:ext cx="7772400" cy="486029"/>
          </a:xfrm>
        </p:spPr>
        <p:txBody>
          <a:bodyPr>
            <a:normAutofit/>
          </a:bodyPr>
          <a:lstStyle>
            <a:lvl1pPr marL="0" indent="0" algn="ctr">
              <a:buNone/>
              <a:defRPr sz="2000" b="1" cap="all" baseline="0">
                <a:solidFill>
                  <a:srgbClr val="84BF41"/>
                </a:solidFill>
              </a:defRPr>
            </a:lvl1pPr>
            <a:lvl2pPr marL="457200" indent="0">
              <a:buNone/>
              <a:defRPr b="1">
                <a:solidFill>
                  <a:srgbClr val="84BF41"/>
                </a:solidFill>
              </a:defRPr>
            </a:lvl2pPr>
            <a:lvl3pPr marL="914400" indent="0">
              <a:buNone/>
              <a:defRPr b="1">
                <a:solidFill>
                  <a:srgbClr val="84BF41"/>
                </a:solidFill>
              </a:defRPr>
            </a:lvl3pPr>
            <a:lvl4pPr marL="1371600" indent="0">
              <a:buNone/>
              <a:defRPr b="1">
                <a:solidFill>
                  <a:srgbClr val="84BF41"/>
                </a:solidFill>
              </a:defRPr>
            </a:lvl4pPr>
            <a:lvl5pPr marL="1828800" indent="0">
              <a:buNone/>
              <a:defRPr b="1">
                <a:solidFill>
                  <a:srgbClr val="84BF41"/>
                </a:solidFill>
              </a:defRPr>
            </a:lvl5pPr>
          </a:lstStyle>
          <a:p>
            <a:pPr lvl="0"/>
            <a:r>
              <a:rPr lang="cs-CZ" dirty="0"/>
              <a:t>Autor prezentace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4432516"/>
            <a:ext cx="6858000" cy="345431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cs-CZ" dirty="0"/>
              <a:t>Datum a místo prezentace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321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 - hes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231F6627-7280-8E47-9EAF-814EE4DB1F85}"/>
              </a:ext>
            </a:extLst>
          </p:cNvPr>
          <p:cNvSpPr/>
          <p:nvPr userDrawn="1"/>
        </p:nvSpPr>
        <p:spPr>
          <a:xfrm>
            <a:off x="0" y="6408000"/>
            <a:ext cx="9143999" cy="230832"/>
          </a:xfrm>
          <a:prstGeom prst="rect">
            <a:avLst/>
          </a:prstGeom>
          <a:solidFill>
            <a:srgbClr val="006648"/>
          </a:solidFill>
        </p:spPr>
        <p:txBody>
          <a:bodyPr wrap="square">
            <a:spAutoFit/>
          </a:bodyPr>
          <a:lstStyle/>
          <a:p>
            <a:pPr algn="ctr"/>
            <a:r>
              <a:rPr lang="cs-CZ" sz="9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Obrázek 9" descr="Obsah obrázku objekt, hodiny, podepsat, červená&#10;&#10;Popis byl vytvořen automaticky">
            <a:extLst>
              <a:ext uri="{FF2B5EF4-FFF2-40B4-BE49-F238E27FC236}">
                <a16:creationId xmlns:a16="http://schemas.microsoft.com/office/drawing/2014/main" id="{C90CCDB6-AA76-E948-9BF6-ED5DFCE204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6151" y="2438691"/>
            <a:ext cx="7351699" cy="99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00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 - poděkování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231F6627-7280-8E47-9EAF-814EE4DB1F85}"/>
              </a:ext>
            </a:extLst>
          </p:cNvPr>
          <p:cNvSpPr/>
          <p:nvPr userDrawn="1"/>
        </p:nvSpPr>
        <p:spPr>
          <a:xfrm>
            <a:off x="0" y="6408000"/>
            <a:ext cx="9143999" cy="230832"/>
          </a:xfrm>
          <a:prstGeom prst="rect">
            <a:avLst/>
          </a:prstGeom>
          <a:solidFill>
            <a:srgbClr val="006648"/>
          </a:solidFill>
        </p:spPr>
        <p:txBody>
          <a:bodyPr wrap="square">
            <a:spAutoFit/>
          </a:bodyPr>
          <a:lstStyle/>
          <a:p>
            <a:pPr algn="ctr"/>
            <a:r>
              <a:rPr lang="cs-CZ" sz="9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Obrázek 3" descr="Obsah obrázku jídlo, podepsat&#10;&#10;Popis byl vytvořen automaticky">
            <a:extLst>
              <a:ext uri="{FF2B5EF4-FFF2-40B4-BE49-F238E27FC236}">
                <a16:creationId xmlns:a16="http://schemas.microsoft.com/office/drawing/2014/main" id="{CDCE3E6D-C4B3-0746-89F1-CFFA8D31A4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7107" y="1022557"/>
            <a:ext cx="2229785" cy="125425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D77D59A-2FEA-CC43-BD82-6E7C55D60A65}"/>
              </a:ext>
            </a:extLst>
          </p:cNvPr>
          <p:cNvSpPr txBox="1"/>
          <p:nvPr userDrawn="1"/>
        </p:nvSpPr>
        <p:spPr>
          <a:xfrm>
            <a:off x="825564" y="2837981"/>
            <a:ext cx="7259657" cy="163121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cs-CZ" sz="54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DĚKUJEME</a:t>
            </a:r>
          </a:p>
          <a:p>
            <a:pPr algn="ctr">
              <a:lnSpc>
                <a:spcPts val="6000"/>
              </a:lnSpc>
            </a:pPr>
            <a:r>
              <a:rPr lang="cs-CZ" sz="54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ZA POZORNOST</a:t>
            </a:r>
          </a:p>
        </p:txBody>
      </p:sp>
    </p:spTree>
    <p:extLst>
      <p:ext uri="{BB962C8B-B14F-4D97-AF65-F5344CB8AC3E}">
        <p14:creationId xmlns:p14="http://schemas.microsoft.com/office/powerpoint/2010/main" val="2219992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5081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A260-4F65-DF4A-ACCF-4A98C018891B}" type="datetimeFigureOut">
              <a:rPr lang="cs-CZ" smtClean="0"/>
              <a:t>22.09.2022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F608-B7AE-4442-A01A-943A1AD7B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8102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601362"/>
            <a:ext cx="7886700" cy="6755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 userDrawn="1"/>
        </p:nvSpPr>
        <p:spPr>
          <a:xfrm>
            <a:off x="6895651" y="6408000"/>
            <a:ext cx="193033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05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105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105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3"/>
          </p:nvPr>
        </p:nvSpPr>
        <p:spPr>
          <a:xfrm>
            <a:off x="628650" y="635239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7142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9" r:id="rId3"/>
    <p:sldLayoutId id="2147483684" r:id="rId4"/>
    <p:sldLayoutId id="2147483673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cap="all" baseline="0">
          <a:solidFill>
            <a:srgbClr val="006047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604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604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604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604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604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vratvlku.cz/" TargetMode="External"/><Relationship Id="rId7" Type="http://schemas.openxmlformats.org/officeDocument/2006/relationships/hyperlink" Target="mailto:vlk@nature.cz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ucn-whsg.org/sites/default/files/IUCN%20Guidelines%20to%20Reintroduction%20and%20Other%20Conservation%20Translocations.pdf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6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313765" y="1318649"/>
            <a:ext cx="8507506" cy="139873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2800" dirty="0"/>
              <a:t>Ex-situ ochrana rostlin a živočichů, záchranné programy</a:t>
            </a:r>
            <a:endParaRPr lang="cs-CZ" sz="1600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143000" y="3408218"/>
            <a:ext cx="6858000" cy="614821"/>
          </a:xfrm>
        </p:spPr>
        <p:txBody>
          <a:bodyPr>
            <a:noAutofit/>
          </a:bodyPr>
          <a:lstStyle/>
          <a:p>
            <a:r>
              <a:rPr lang="cs-CZ" sz="1800" b="1" dirty="0" smtClean="0"/>
              <a:t>Agentura ochrany přírody a krajiny České republiky</a:t>
            </a:r>
          </a:p>
          <a:p>
            <a:r>
              <a:rPr lang="cs-CZ" sz="1800" dirty="0" smtClean="0"/>
              <a:t>Sekce </a:t>
            </a:r>
            <a:r>
              <a:rPr lang="cs-CZ" sz="1800" dirty="0"/>
              <a:t>ochrany přírody a krajiny, Odbor zvláštní ochrany přírody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0"/>
          </p:nvPr>
        </p:nvSpPr>
        <p:spPr>
          <a:xfrm>
            <a:off x="685800" y="2941691"/>
            <a:ext cx="7772400" cy="654031"/>
          </a:xfrm>
        </p:spPr>
        <p:txBody>
          <a:bodyPr/>
          <a:lstStyle/>
          <a:p>
            <a:r>
              <a:rPr lang="cs-CZ" dirty="0" smtClean="0"/>
              <a:t>DAVID LACINA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1"/>
          </p:nvPr>
        </p:nvSpPr>
        <p:spPr>
          <a:xfrm>
            <a:off x="1143000" y="4645171"/>
            <a:ext cx="6858000" cy="811837"/>
          </a:xfrm>
        </p:spPr>
        <p:txBody>
          <a:bodyPr>
            <a:noAutofit/>
          </a:bodyPr>
          <a:lstStyle/>
          <a:p>
            <a:r>
              <a:rPr lang="cs-CZ" sz="1600" dirty="0" smtClean="0"/>
              <a:t>Praha 22. 9. </a:t>
            </a:r>
            <a:r>
              <a:rPr lang="cs-CZ" sz="1600" dirty="0"/>
              <a:t>2022 </a:t>
            </a:r>
          </a:p>
          <a:p>
            <a:r>
              <a:rPr lang="cs-CZ" sz="1600" b="1" dirty="0" smtClean="0"/>
              <a:t>AKTUÁLNÍ </a:t>
            </a:r>
            <a:r>
              <a:rPr lang="cs-CZ" sz="1600" b="1" dirty="0"/>
              <a:t>TRENDY V OCHRANĚ PŘÍRODY</a:t>
            </a:r>
            <a:r>
              <a:rPr lang="cs-CZ" sz="1600" dirty="0"/>
              <a:t> 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42015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2771775" y="188913"/>
            <a:ext cx="32514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</a:pPr>
            <a:r>
              <a:rPr lang="cs-CZ" altLang="cs-CZ" sz="40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Programy péče</a:t>
            </a:r>
            <a:endParaRPr lang="en-US" altLang="cs-CZ" sz="4000" b="1" dirty="0">
              <a:solidFill>
                <a:schemeClr val="accent6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466725" y="1268413"/>
            <a:ext cx="8208963" cy="369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 err="1">
                <a:solidFill>
                  <a:srgbClr val="000000"/>
                </a:solidFill>
              </a:rPr>
              <a:t>managementové</a:t>
            </a:r>
            <a:r>
              <a:rPr lang="cs-CZ" altLang="cs-CZ" b="1" dirty="0">
                <a:solidFill>
                  <a:srgbClr val="000000"/>
                </a:solidFill>
              </a:rPr>
              <a:t> plány </a:t>
            </a:r>
            <a:r>
              <a:rPr lang="cs-CZ" altLang="cs-CZ" dirty="0">
                <a:solidFill>
                  <a:srgbClr val="000000"/>
                </a:solidFill>
              </a:rPr>
              <a:t>zaručující komplexnost řešení ochrany ZCHD druhu, který způsobuje</a:t>
            </a:r>
            <a:r>
              <a:rPr lang="cs-CZ" altLang="cs-CZ" b="1" dirty="0">
                <a:solidFill>
                  <a:srgbClr val="000000"/>
                </a:solidFill>
              </a:rPr>
              <a:t> ekonomicky významnou hospodářskou újmu </a:t>
            </a:r>
            <a:r>
              <a:rPr lang="cs-CZ" altLang="cs-CZ" dirty="0">
                <a:solidFill>
                  <a:srgbClr val="000000"/>
                </a:solidFill>
              </a:rPr>
              <a:t>(vydra, bobr, rys, medvěd, vlk) pomocí opatření metodického, legislativního a administrativního rázu (např. zonace území, veřejné osvětové kampaně, metodická podpora OOP) a kvalitního monitoringu druhu </a:t>
            </a:r>
          </a:p>
          <a:p>
            <a:pPr eaLnBrk="1" hangingPunct="1"/>
            <a:endParaRPr lang="cs-CZ" altLang="cs-CZ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b="1" dirty="0"/>
              <a:t>resortní metodické a koncepční dokumenty</a:t>
            </a:r>
            <a:r>
              <a:rPr lang="cs-CZ" altLang="cs-CZ" dirty="0"/>
              <a:t>, realizace zakotvena např. v aktualizovaném Státním programu ochrany přírody</a:t>
            </a:r>
            <a:endParaRPr lang="cs-CZ" altLang="cs-CZ" dirty="0">
              <a:solidFill>
                <a:srgbClr val="000000"/>
              </a:solidFill>
            </a:endParaRPr>
          </a:p>
          <a:p>
            <a:pPr eaLnBrk="1" hangingPunct="1"/>
            <a:endParaRPr lang="cs-CZ" altLang="cs-CZ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b="1" dirty="0">
                <a:solidFill>
                  <a:srgbClr val="000000"/>
                </a:solidFill>
              </a:rPr>
              <a:t>realizovaná opatření</a:t>
            </a:r>
            <a:r>
              <a:rPr lang="cs-CZ" altLang="cs-CZ" dirty="0">
                <a:solidFill>
                  <a:srgbClr val="000000"/>
                </a:solidFill>
              </a:rPr>
              <a:t>: péče o biotop, péče o druh, monitoring, výzkum, výchova a osvěta, ostatní opatření</a:t>
            </a:r>
          </a:p>
          <a:p>
            <a:pPr eaLnBrk="1" hangingPunct="1"/>
            <a:endParaRPr lang="cs-CZ" altLang="cs-CZ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dirty="0">
                <a:solidFill>
                  <a:srgbClr val="000000"/>
                </a:solidFill>
              </a:rPr>
              <a:t>Aktuálně schváleny pro </a:t>
            </a:r>
            <a:r>
              <a:rPr lang="cs-CZ" altLang="cs-CZ" dirty="0" smtClean="0">
                <a:solidFill>
                  <a:srgbClr val="000000"/>
                </a:solidFill>
              </a:rPr>
              <a:t>3</a:t>
            </a:r>
            <a:r>
              <a:rPr lang="cs-CZ" altLang="cs-CZ" b="1" dirty="0" smtClean="0">
                <a:solidFill>
                  <a:srgbClr val="000000"/>
                </a:solidFill>
              </a:rPr>
              <a:t> </a:t>
            </a:r>
            <a:r>
              <a:rPr lang="cs-CZ" altLang="cs-CZ" b="1" dirty="0">
                <a:solidFill>
                  <a:srgbClr val="000000"/>
                </a:solidFill>
              </a:rPr>
              <a:t>druhy</a:t>
            </a:r>
          </a:p>
        </p:txBody>
      </p:sp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250825" y="1358900"/>
            <a:ext cx="144463" cy="144463"/>
          </a:xfrm>
          <a:prstGeom prst="rect">
            <a:avLst/>
          </a:prstGeom>
          <a:solidFill>
            <a:srgbClr val="E78E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268288" y="3043238"/>
            <a:ext cx="146050" cy="144462"/>
          </a:xfrm>
          <a:prstGeom prst="rect">
            <a:avLst/>
          </a:prstGeom>
          <a:solidFill>
            <a:srgbClr val="E78E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84163" y="3860800"/>
            <a:ext cx="144462" cy="144463"/>
          </a:xfrm>
          <a:prstGeom prst="rect">
            <a:avLst/>
          </a:prstGeom>
          <a:solidFill>
            <a:srgbClr val="E78E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>
              <a:solidFill>
                <a:srgbClr val="000000"/>
              </a:solidFill>
            </a:endParaRPr>
          </a:p>
        </p:txBody>
      </p:sp>
      <p:pic>
        <p:nvPicPr>
          <p:cNvPr id="163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4652963"/>
            <a:ext cx="146050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681" y="4907322"/>
            <a:ext cx="2447925" cy="153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310" y="4919713"/>
            <a:ext cx="2323652" cy="1556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9325" y="4098664"/>
            <a:ext cx="1733550" cy="25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1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196975"/>
            <a:ext cx="8686800" cy="504031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MŽP pověřilo </a:t>
            </a:r>
            <a:r>
              <a:rPr lang="cs-CZ" altLang="cs-CZ" sz="2400" b="1" dirty="0" smtClean="0">
                <a:solidFill>
                  <a:srgbClr val="00B050"/>
                </a:solidFill>
              </a:rPr>
              <a:t>AOPK ČR </a:t>
            </a:r>
            <a:r>
              <a:rPr lang="cs-CZ" altLang="cs-CZ" sz="2400" dirty="0" smtClean="0"/>
              <a:t>přípravou, koordinací a realizací ZP/PP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problematika celkově zpracována v </a:t>
            </a:r>
            <a:r>
              <a:rPr lang="cs-CZ" altLang="cs-CZ" sz="2400" b="1" dirty="0" smtClean="0">
                <a:solidFill>
                  <a:srgbClr val="00B050"/>
                </a:solidFill>
              </a:rPr>
              <a:t>Koncepci záchranných programů a programů péče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zpracování ZP/PP </a:t>
            </a:r>
            <a:r>
              <a:rPr lang="cs-CZ" altLang="cs-CZ" sz="2400" b="1" dirty="0" smtClean="0">
                <a:solidFill>
                  <a:srgbClr val="00B050"/>
                </a:solidFill>
              </a:rPr>
              <a:t>odborníky</a:t>
            </a:r>
            <a:r>
              <a:rPr lang="cs-CZ" altLang="cs-CZ" sz="2400" dirty="0" smtClean="0"/>
              <a:t> ve spolupráci s AOPK ČR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2400" dirty="0" smtClean="0"/>
              <a:t>závazná osnova</a:t>
            </a:r>
            <a:r>
              <a:rPr lang="cs-CZ" altLang="cs-CZ" sz="2400" b="1" dirty="0" smtClean="0"/>
              <a:t> </a:t>
            </a:r>
            <a:r>
              <a:rPr lang="cs-CZ" altLang="cs-CZ" sz="2400" b="1" dirty="0" smtClean="0">
                <a:cs typeface="Arial" charset="0"/>
              </a:rPr>
              <a:t>→ </a:t>
            </a:r>
            <a:r>
              <a:rPr lang="cs-CZ" altLang="cs-CZ" sz="2400" dirty="0" smtClean="0">
                <a:cs typeface="Arial" charset="0"/>
              </a:rPr>
              <a:t>popisná část a</a:t>
            </a:r>
            <a:r>
              <a:rPr lang="cs-CZ" altLang="cs-CZ" sz="2400" b="1" dirty="0" smtClean="0">
                <a:cs typeface="Arial" charset="0"/>
              </a:rPr>
              <a:t> </a:t>
            </a:r>
            <a:r>
              <a:rPr lang="cs-CZ" altLang="cs-CZ" sz="2400" dirty="0" smtClean="0">
                <a:cs typeface="Arial" charset="0"/>
              </a:rPr>
              <a:t>hl. okruhy opatření</a:t>
            </a:r>
            <a:r>
              <a:rPr lang="cs-CZ" altLang="cs-CZ" sz="2400" b="1" dirty="0" smtClean="0">
                <a:cs typeface="Arial" charset="0"/>
              </a:rPr>
              <a:t> </a:t>
            </a:r>
            <a:r>
              <a:rPr lang="cs-CZ" altLang="cs-CZ" sz="2400" dirty="0" smtClean="0">
                <a:cs typeface="Arial" charset="0"/>
              </a:rPr>
              <a:t>(péče o biotop, péče o druh, monitoring, výzkum, výchova a osvěta, ostatní opatření)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oponentura a </a:t>
            </a:r>
            <a:r>
              <a:rPr lang="cs-CZ" altLang="cs-CZ" sz="2400" b="1" dirty="0" smtClean="0">
                <a:solidFill>
                  <a:srgbClr val="00B050"/>
                </a:solidFill>
              </a:rPr>
              <a:t>schválení MŽP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 smtClean="0">
                <a:solidFill>
                  <a:srgbClr val="00B050"/>
                </a:solidFill>
              </a:rPr>
              <a:t>role koordinátora </a:t>
            </a:r>
            <a:r>
              <a:rPr lang="cs-CZ" altLang="cs-CZ" sz="2400" dirty="0" smtClean="0"/>
              <a:t>(AOPK ČR) – přehled o dění na lokalitách, každoroční příprava a vyhodnocení realizačních projektů, financování ZP/PP, spolupráce se zhotoviteli a partnery (nevládní organizace, univerzity, kraje, zoo, apod.), prezentace výstupů vůči veřejnosti či na vědeckých konferencích  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endParaRPr lang="cs-CZ" altLang="cs-CZ" sz="2000" dirty="0" smtClean="0"/>
          </a:p>
        </p:txBody>
      </p:sp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1979613" y="188913"/>
            <a:ext cx="40336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</a:pPr>
            <a:r>
              <a:rPr lang="cs-CZ" altLang="cs-CZ" sz="40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Koordinace ZP a PP</a:t>
            </a:r>
            <a:endParaRPr lang="en-US" altLang="cs-CZ" sz="4000" b="1" dirty="0">
              <a:solidFill>
                <a:schemeClr val="accent6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0244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06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b="1" dirty="0" smtClean="0">
                <a:solidFill>
                  <a:schemeClr val="accent6">
                    <a:lumMod val="50000"/>
                  </a:schemeClr>
                </a:solidFill>
              </a:rPr>
              <a:t>Regionální akční plány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850" y="1063625"/>
            <a:ext cx="3600450" cy="4248150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cs-CZ" sz="2400" dirty="0"/>
              <a:t>vytvořeny pro ohrožené druhy živočichů a rostlin jako </a:t>
            </a:r>
            <a:r>
              <a:rPr lang="cs-CZ" sz="2400" b="1" dirty="0">
                <a:solidFill>
                  <a:srgbClr val="00CC66"/>
                </a:solidFill>
              </a:rPr>
              <a:t>interní dokument AOPK </a:t>
            </a:r>
            <a:r>
              <a:rPr lang="cs-CZ" sz="2400" b="1" dirty="0" smtClean="0">
                <a:solidFill>
                  <a:srgbClr val="00CC66"/>
                </a:solidFill>
              </a:rPr>
              <a:t>ČR </a:t>
            </a:r>
            <a:r>
              <a:rPr lang="cs-CZ" sz="2400" dirty="0" smtClean="0"/>
              <a:t>řešící </a:t>
            </a:r>
            <a:r>
              <a:rPr lang="cs-CZ" sz="2400" dirty="0"/>
              <a:t>jejich přežití na území </a:t>
            </a:r>
            <a:r>
              <a:rPr lang="cs-CZ" sz="2400" dirty="0" smtClean="0"/>
              <a:t>(části) České republiky</a:t>
            </a:r>
          </a:p>
          <a:p>
            <a:pPr>
              <a:defRPr/>
            </a:pPr>
            <a:r>
              <a:rPr lang="cs-CZ" sz="2400" dirty="0"/>
              <a:t>d</a:t>
            </a:r>
            <a:r>
              <a:rPr lang="cs-CZ" sz="2400" dirty="0" smtClean="0"/>
              <a:t>ruhy často „deštníkové“</a:t>
            </a:r>
          </a:p>
          <a:p>
            <a:pPr>
              <a:defRPr/>
            </a:pPr>
            <a:r>
              <a:rPr lang="cs-CZ" sz="2400" dirty="0"/>
              <a:t>m</a:t>
            </a:r>
            <a:r>
              <a:rPr lang="cs-CZ" sz="2400" dirty="0" smtClean="0"/>
              <a:t>ohou mít v ČR okraj areálu, nebo zbývají poslední ostrůvky populací,  nebo ohroženy jen v určitém regionu</a:t>
            </a:r>
            <a:endParaRPr lang="cs-CZ" sz="2400" dirty="0"/>
          </a:p>
          <a:p>
            <a:pPr>
              <a:defRPr/>
            </a:pPr>
            <a:endParaRPr lang="cs-CZ" sz="2400" b="1" dirty="0" smtClean="0"/>
          </a:p>
          <a:p>
            <a:pPr marL="0" indent="0">
              <a:buFontTx/>
              <a:buNone/>
              <a:defRPr/>
            </a:pPr>
            <a:endParaRPr lang="cs-CZ" sz="2400" dirty="0"/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849438"/>
            <a:ext cx="4932363" cy="348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5304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06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cs-CZ" altLang="cs-CZ" sz="3600" b="1" dirty="0" smtClean="0">
                <a:solidFill>
                  <a:schemeClr val="accent6">
                    <a:lumMod val="50000"/>
                  </a:schemeClr>
                </a:solidFill>
              </a:rPr>
              <a:t>Schválené </a:t>
            </a:r>
            <a:r>
              <a:rPr lang="cs-CZ" altLang="cs-CZ" sz="3600" b="1" dirty="0" smtClean="0">
                <a:solidFill>
                  <a:schemeClr val="accent6">
                    <a:lumMod val="50000"/>
                  </a:schemeClr>
                </a:solidFill>
              </a:rPr>
              <a:t>RAP</a:t>
            </a:r>
            <a:endParaRPr lang="cs-CZ" altLang="cs-CZ" sz="36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579" name="Zástupný symbol pro obsah 2"/>
          <p:cNvSpPr>
            <a:spLocks noGrp="1"/>
          </p:cNvSpPr>
          <p:nvPr>
            <p:ph idx="1"/>
          </p:nvPr>
        </p:nvSpPr>
        <p:spPr bwMode="auto">
          <a:xfrm>
            <a:off x="250825" y="1125538"/>
            <a:ext cx="4778375" cy="1295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FontTx/>
              <a:buNone/>
            </a:pPr>
            <a:r>
              <a:rPr lang="cs-CZ" altLang="cs-CZ" sz="1800" b="1" dirty="0" smtClean="0"/>
              <a:t>střevle potoční </a:t>
            </a:r>
            <a:r>
              <a:rPr lang="cs-CZ" altLang="cs-CZ" sz="1800" dirty="0" smtClean="0"/>
              <a:t>(RP SCHKO Ždárské vrchy)</a:t>
            </a:r>
          </a:p>
          <a:p>
            <a:pPr marL="0" indent="0">
              <a:buFontTx/>
              <a:buNone/>
            </a:pPr>
            <a:r>
              <a:rPr lang="cs-CZ" altLang="cs-CZ" sz="1800" b="1" dirty="0" smtClean="0"/>
              <a:t>mihule ukrajinská</a:t>
            </a:r>
            <a:r>
              <a:rPr lang="cs-CZ" altLang="cs-CZ" sz="1800" dirty="0" smtClean="0"/>
              <a:t> (RP Olomoucko)</a:t>
            </a:r>
          </a:p>
          <a:p>
            <a:pPr marL="0" indent="0">
              <a:buFontTx/>
              <a:buNone/>
            </a:pPr>
            <a:r>
              <a:rPr lang="cs-CZ" altLang="cs-CZ" sz="1800" b="1" dirty="0" smtClean="0"/>
              <a:t>okáč menší</a:t>
            </a:r>
            <a:r>
              <a:rPr lang="cs-CZ" altLang="cs-CZ" sz="1800" dirty="0" smtClean="0"/>
              <a:t> (RP Olomoucko)</a:t>
            </a:r>
          </a:p>
          <a:p>
            <a:pPr marL="0" indent="0">
              <a:buFontTx/>
              <a:buNone/>
            </a:pPr>
            <a:r>
              <a:rPr lang="cs-CZ" altLang="cs-CZ" sz="1800" b="1" dirty="0" smtClean="0"/>
              <a:t>okáč skalní </a:t>
            </a:r>
            <a:r>
              <a:rPr lang="cs-CZ" altLang="cs-CZ" sz="1800" dirty="0" smtClean="0"/>
              <a:t>(RP SCHKO České středohoří)</a:t>
            </a:r>
          </a:p>
          <a:p>
            <a:pPr marL="0" indent="0">
              <a:buFontTx/>
              <a:buNone/>
            </a:pPr>
            <a:r>
              <a:rPr lang="cs-CZ" altLang="cs-CZ" sz="1800" b="1" dirty="0" smtClean="0"/>
              <a:t>modrásek ligrusový</a:t>
            </a:r>
            <a:r>
              <a:rPr lang="cs-CZ" altLang="cs-CZ" sz="1800" dirty="0" smtClean="0"/>
              <a:t> (RP SCHKO České středohoří)</a:t>
            </a:r>
          </a:p>
          <a:p>
            <a:pPr marL="0" indent="0">
              <a:buFontTx/>
              <a:buNone/>
            </a:pPr>
            <a:r>
              <a:rPr lang="cs-CZ" altLang="cs-CZ" sz="1800" b="1" dirty="0" smtClean="0"/>
              <a:t>tetřev hlušec </a:t>
            </a:r>
            <a:r>
              <a:rPr lang="cs-CZ" altLang="cs-CZ" sz="1800" dirty="0" smtClean="0"/>
              <a:t>(RP SCHKO Beskydy)</a:t>
            </a:r>
          </a:p>
          <a:p>
            <a:pPr marL="0" indent="0">
              <a:buFontTx/>
              <a:buNone/>
            </a:pPr>
            <a:r>
              <a:rPr lang="cs-CZ" altLang="cs-CZ" sz="1800" b="1" dirty="0" smtClean="0"/>
              <a:t>okáč metlicový</a:t>
            </a:r>
            <a:r>
              <a:rPr lang="cs-CZ" altLang="cs-CZ" sz="1800" dirty="0" smtClean="0"/>
              <a:t> (RP Střední Čechy)</a:t>
            </a:r>
          </a:p>
          <a:p>
            <a:pPr marL="0" indent="0">
              <a:buFontTx/>
              <a:buNone/>
            </a:pPr>
            <a:endParaRPr lang="cs-CZ" altLang="cs-CZ" sz="1800" dirty="0" smtClean="0"/>
          </a:p>
          <a:p>
            <a:pPr marL="0" indent="0">
              <a:buFontTx/>
              <a:buNone/>
            </a:pPr>
            <a:endParaRPr lang="cs-CZ" altLang="cs-CZ" sz="1800" dirty="0" smtClean="0"/>
          </a:p>
          <a:p>
            <a:pPr marL="0" indent="0">
              <a:buFontTx/>
              <a:buNone/>
            </a:pPr>
            <a:endParaRPr lang="cs-CZ" altLang="cs-CZ" sz="1800" dirty="0" smtClean="0"/>
          </a:p>
          <a:p>
            <a:pPr marL="0" indent="0">
              <a:buFontTx/>
              <a:buNone/>
            </a:pPr>
            <a:endParaRPr lang="cs-CZ" altLang="cs-CZ" sz="1800" dirty="0" smtClean="0"/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3024188"/>
            <a:ext cx="3149600" cy="1901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510" y="1739013"/>
            <a:ext cx="2631490" cy="19217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58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4910515"/>
            <a:ext cx="2616200" cy="1958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58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585" y="4665757"/>
            <a:ext cx="1792187" cy="218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783" y="4895242"/>
            <a:ext cx="2613025" cy="195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346" y="0"/>
            <a:ext cx="2780654" cy="208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49" y="4863793"/>
            <a:ext cx="2685974" cy="202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8124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559884" y="1230792"/>
            <a:ext cx="4173482" cy="2200602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hořeček</a:t>
            </a:r>
            <a:r>
              <a:rPr lang="cs-CZ" sz="16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mnohotvarý český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hořeček</a:t>
            </a:r>
            <a:r>
              <a:rPr lang="cs-CZ" sz="16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nahořklý a h. drsný </a:t>
            </a:r>
            <a:r>
              <a:rPr lang="cs-CZ" sz="1600" dirty="0" err="1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Sturmův</a:t>
            </a:r>
            <a:endParaRPr lang="cs-CZ" sz="16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hvozdík písečný český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koniklec otevřený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matizna bahenní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rdest dlouholistý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zvonovec liliolistý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4670521" y="1132858"/>
            <a:ext cx="2568799" cy="151580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přeslička různobarvá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pastarček</a:t>
            </a:r>
            <a:r>
              <a:rPr lang="cs-CZ" sz="16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dlouholistý moravský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rozchodník huňatý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včelník rakouský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5F8EA60-1D40-D945-BDE3-8F3F6106B495}"/>
              </a:ext>
            </a:extLst>
          </p:cNvPr>
          <p:cNvSpPr txBox="1"/>
          <p:nvPr/>
        </p:nvSpPr>
        <p:spPr>
          <a:xfrm>
            <a:off x="559884" y="4261944"/>
            <a:ext cx="7217228" cy="66941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4500"/>
              </a:lnSpc>
            </a:pPr>
            <a:r>
              <a:rPr lang="cs-CZ" sz="30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Připravované ZP a </a:t>
            </a:r>
            <a:r>
              <a:rPr lang="cs-CZ" sz="3000" b="1" dirty="0" smtClean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RAP rostlin</a:t>
            </a:r>
            <a:endParaRPr lang="cs-CZ" sz="3000" b="1" dirty="0">
              <a:solidFill>
                <a:srgbClr val="006047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559884" y="4953881"/>
            <a:ext cx="2568799" cy="58477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snědek pyrenejský kulatoplodý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4670520" y="4953881"/>
            <a:ext cx="2568799" cy="895117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sinokvět</a:t>
            </a:r>
            <a:r>
              <a:rPr lang="cs-CZ" sz="16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chrpovitý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rudohlávek kukačka          v Českém středohoří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989294" y="3149511"/>
            <a:ext cx="4670521" cy="861423"/>
          </a:xfrm>
          <a:prstGeom prst="rect">
            <a:avLst/>
          </a:prstGeom>
          <a:solidFill>
            <a:srgbClr val="F4A033"/>
          </a:solidFill>
          <a:ln w="15875">
            <a:solidFill>
              <a:srgbClr val="006047"/>
            </a:solidFill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cs-CZ" sz="16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www.zachranneprogramy.cz/rostliny</a:t>
            </a:r>
          </a:p>
          <a:p>
            <a:pPr algn="ctr">
              <a:lnSpc>
                <a:spcPct val="150000"/>
              </a:lnSpc>
            </a:pPr>
            <a:r>
              <a:rPr lang="cs-CZ" sz="16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www.facebook.com/zachranneprogramy</a:t>
            </a:r>
            <a:endParaRPr lang="cs-CZ" sz="1600" dirty="0"/>
          </a:p>
        </p:txBody>
      </p:sp>
      <p:sp>
        <p:nvSpPr>
          <p:cNvPr id="16" name="Zaoblený obdélníkový bublinový popisek 15"/>
          <p:cNvSpPr/>
          <p:nvPr/>
        </p:nvSpPr>
        <p:spPr>
          <a:xfrm>
            <a:off x="7022894" y="2244497"/>
            <a:ext cx="1902875" cy="835571"/>
          </a:xfrm>
          <a:prstGeom prst="wedgeRoundRectCallout">
            <a:avLst>
              <a:gd name="adj1" fmla="val -42033"/>
              <a:gd name="adj2" fmla="val 75375"/>
              <a:gd name="adj3" fmla="val 16667"/>
            </a:avLst>
          </a:prstGeom>
          <a:solidFill>
            <a:schemeClr val="bg1"/>
          </a:solidFill>
          <a:ln>
            <a:solidFill>
              <a:srgbClr val="006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cs-CZ" sz="10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základní </a:t>
            </a:r>
            <a:r>
              <a:rPr lang="cs-CZ" sz="1000" b="1" dirty="0" err="1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info</a:t>
            </a:r>
            <a:r>
              <a:rPr lang="cs-CZ" sz="10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o druzích, text ZP, realizační projekty a vyhodnocení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25F8EA60-1D40-D945-BDE3-8F3F6106B495}"/>
              </a:ext>
            </a:extLst>
          </p:cNvPr>
          <p:cNvSpPr txBox="1"/>
          <p:nvPr/>
        </p:nvSpPr>
        <p:spPr>
          <a:xfrm>
            <a:off x="559884" y="365143"/>
            <a:ext cx="7217228" cy="66941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4500"/>
              </a:lnSpc>
            </a:pPr>
            <a:r>
              <a:rPr lang="cs-CZ" sz="30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Realizované ZP a </a:t>
            </a:r>
            <a:r>
              <a:rPr lang="cs-CZ" sz="3000" b="1" dirty="0" smtClean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RAP rostlin</a:t>
            </a:r>
            <a:endParaRPr lang="cs-CZ" sz="3000" b="1" dirty="0">
              <a:solidFill>
                <a:srgbClr val="006047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0" name="Zaoblený obdélníkový bublinový popisek 19"/>
          <p:cNvSpPr/>
          <p:nvPr/>
        </p:nvSpPr>
        <p:spPr>
          <a:xfrm>
            <a:off x="7239319" y="4065683"/>
            <a:ext cx="934505" cy="223158"/>
          </a:xfrm>
          <a:prstGeom prst="wedgeRoundRectCallout">
            <a:avLst>
              <a:gd name="adj1" fmla="val -35540"/>
              <a:gd name="adj2" fmla="val -130594"/>
              <a:gd name="adj3" fmla="val 16667"/>
            </a:avLst>
          </a:prstGeom>
          <a:solidFill>
            <a:schemeClr val="bg1"/>
          </a:solidFill>
          <a:ln>
            <a:solidFill>
              <a:srgbClr val="0060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cs-CZ" sz="10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aktuality</a:t>
            </a:r>
          </a:p>
        </p:txBody>
      </p:sp>
    </p:spTree>
    <p:extLst>
      <p:ext uri="{BB962C8B-B14F-4D97-AF65-F5344CB8AC3E}">
        <p14:creationId xmlns:p14="http://schemas.microsoft.com/office/powerpoint/2010/main" val="121704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5F8EA60-1D40-D945-BDE3-8F3F6106B495}"/>
              </a:ext>
            </a:extLst>
          </p:cNvPr>
          <p:cNvSpPr txBox="1"/>
          <p:nvPr/>
        </p:nvSpPr>
        <p:spPr>
          <a:xfrm>
            <a:off x="420624" y="351491"/>
            <a:ext cx="5902940" cy="66941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4500"/>
              </a:lnSpc>
            </a:pPr>
            <a:r>
              <a:rPr lang="cs-CZ" sz="3000" b="1" dirty="0" smtClean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ZP </a:t>
            </a:r>
            <a:r>
              <a:rPr lang="cs-CZ" sz="30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–</a:t>
            </a:r>
            <a:r>
              <a:rPr lang="cs-CZ" sz="3000" b="1" dirty="0" smtClean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sysel obecný</a:t>
            </a:r>
            <a:endParaRPr lang="cs-CZ" sz="3000" b="1" dirty="0">
              <a:solidFill>
                <a:srgbClr val="006047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7142514" y="6408000"/>
            <a:ext cx="16834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9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9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9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5538EC3-73E4-6442-801E-7AA111C68DF6}"/>
              </a:ext>
            </a:extLst>
          </p:cNvPr>
          <p:cNvSpPr/>
          <p:nvPr/>
        </p:nvSpPr>
        <p:spPr>
          <a:xfrm>
            <a:off x="318013" y="6408000"/>
            <a:ext cx="209384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900" b="1" dirty="0" smtClean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ZP, PP a RAP aktuálně</a:t>
            </a:r>
            <a:r>
              <a:rPr lang="cs-CZ" sz="900" dirty="0" smtClean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900" b="1" dirty="0" smtClean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900" dirty="0" smtClean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29. 4..2021</a:t>
            </a:r>
            <a:endParaRPr lang="cs-CZ" sz="900" dirty="0">
              <a:solidFill>
                <a:srgbClr val="84BF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226558" y="990251"/>
            <a:ext cx="8917442" cy="427809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sz="1600" b="1" u="sng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Úspěchy 2008-2021:</a:t>
            </a:r>
            <a:r>
              <a:rPr lang="cs-CZ" sz="16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cs-CZ" sz="1600" b="1" dirty="0" smtClean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Každoroční zajištění managementu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na většině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 cca 45 lokalit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ravidelný monitoring (jarní, letní)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Založení 4 odchovů syslů (2 ZOO, 2 záchranné stanice)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íce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než zdvojnásobení celkové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odhadované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početnosti sysla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 ČR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íce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než zdvojnásobení celkové plochy osídlené syslem v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ČR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Odhad početnosti - 2008: 3600 jedinců, 2020: přes 8000 jedinců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1600" dirty="0" smtClean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600" b="1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</a:t>
            </a:r>
            <a:endParaRPr lang="cs-CZ" sz="1500" dirty="0" smtClean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1500" dirty="0" smtClean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15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15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/>
            <a:endParaRPr lang="cs-CZ" sz="1500" b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15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15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 algn="just"/>
            <a:endParaRPr lang="cs-CZ" sz="15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2927671" y="3213930"/>
            <a:ext cx="6106668" cy="487825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just"/>
            <a:r>
              <a:rPr lang="cs-CZ" sz="1600" b="1" u="sng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</a:t>
            </a:r>
            <a:r>
              <a:rPr lang="cs-CZ" sz="1600" b="1" u="sng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skalí:</a:t>
            </a:r>
            <a:endParaRPr lang="cs-CZ" sz="1600" b="1" u="sng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Nejistota úspěchu repatriací – 2019, vypuštění 80 syslů na lokalitě Hliniště v Českém středohoří (vysoké teploty, mediálně zajímavá akce = rušno a stres, nepředvídatelnost počasí, přítomnost lišky/jezevce)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2020 žádný jedinec, až v 2021 objeveno několik nor  2021-22 pokračování repatriace</a:t>
            </a:r>
          </a:p>
          <a:p>
            <a:pPr algn="just"/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Intenzivní přikrmování – Radouč (od 2021 Syslí hlídky)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Počasí – 2021 pokles o 2000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jedinců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(chladné a deštivé jaro a letní přívalové deště)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1500" dirty="0" smtClean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1500" dirty="0" smtClean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15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15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/>
            <a:endParaRPr lang="cs-CZ" sz="1500" b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15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15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 algn="just"/>
            <a:endParaRPr lang="cs-CZ" sz="15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7" t="9956" r="23608" b="9698"/>
          <a:stretch/>
        </p:blipFill>
        <p:spPr>
          <a:xfrm>
            <a:off x="6863256" y="261074"/>
            <a:ext cx="2094499" cy="27037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58" y="2917434"/>
            <a:ext cx="2401028" cy="16341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93" y="4691417"/>
            <a:ext cx="2401028" cy="15975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TextovéPole 16"/>
          <p:cNvSpPr txBox="1"/>
          <p:nvPr/>
        </p:nvSpPr>
        <p:spPr>
          <a:xfrm>
            <a:off x="82296" y="4502164"/>
            <a:ext cx="258746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Posilování populace v PP Syslí louky u Loděnice a EVL Kolín-letiště jedinci z </a:t>
            </a:r>
            <a:r>
              <a:rPr lang="cs-CZ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Radouče</a:t>
            </a:r>
            <a:endParaRPr lang="cs-CZ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3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7142514" y="6408000"/>
            <a:ext cx="16834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9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9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9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5F8EA60-1D40-D945-BDE3-8F3F6106B495}"/>
              </a:ext>
            </a:extLst>
          </p:cNvPr>
          <p:cNvSpPr txBox="1"/>
          <p:nvPr/>
        </p:nvSpPr>
        <p:spPr>
          <a:xfrm>
            <a:off x="626349" y="165895"/>
            <a:ext cx="4301701" cy="66941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4500"/>
              </a:lnSpc>
            </a:pPr>
            <a:r>
              <a:rPr lang="cs-CZ" sz="24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ZP perlorodky říční </a:t>
            </a:r>
            <a:r>
              <a:rPr lang="cs-CZ" sz="2400" b="1" dirty="0" smtClean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v </a:t>
            </a:r>
            <a:r>
              <a:rPr lang="cs-CZ" sz="24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ČR</a:t>
            </a:r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2B1091A4-10E9-4F07-8974-621CDA72F405}"/>
              </a:ext>
            </a:extLst>
          </p:cNvPr>
          <p:cNvGrpSpPr/>
          <p:nvPr/>
        </p:nvGrpSpPr>
        <p:grpSpPr>
          <a:xfrm>
            <a:off x="426195" y="1276862"/>
            <a:ext cx="8062654" cy="2077423"/>
            <a:chOff x="-5055317" y="749977"/>
            <a:chExt cx="19866691" cy="5828616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63AC0EA7-6590-4432-B34C-2947E94FF4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04" y="749977"/>
              <a:ext cx="7367934" cy="5828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AutoShape 5">
              <a:extLst>
                <a:ext uri="{FF2B5EF4-FFF2-40B4-BE49-F238E27FC236}">
                  <a16:creationId xmlns:a16="http://schemas.microsoft.com/office/drawing/2014/main" id="{6071252E-F422-4287-A46B-C16870374F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055317" y="3369397"/>
              <a:ext cx="5445089" cy="1842497"/>
            </a:xfrm>
            <a:prstGeom prst="wedgeRoundRectCallout">
              <a:avLst>
                <a:gd name="adj1" fmla="val 73917"/>
                <a:gd name="adj2" fmla="val 7228"/>
                <a:gd name="adj3" fmla="val 16667"/>
              </a:avLst>
            </a:prstGeom>
            <a:noFill/>
            <a:ln w="254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cs-CZ" altLang="cs-CZ" sz="1200" b="1" dirty="0">
                  <a:latin typeface="+mn-lt"/>
                </a:rPr>
                <a:t>dospělé perlorodky </a:t>
              </a:r>
              <a:r>
                <a:rPr lang="cs-CZ" altLang="cs-CZ" sz="1200" dirty="0">
                  <a:latin typeface="+mn-lt"/>
                </a:rPr>
                <a:t>(potřebují stabilní štěrkové dno a vodu s dostatkem potravy)</a:t>
              </a:r>
            </a:p>
          </p:txBody>
        </p:sp>
        <p:sp>
          <p:nvSpPr>
            <p:cNvPr id="13" name="AutoShape 6">
              <a:extLst>
                <a:ext uri="{FF2B5EF4-FFF2-40B4-BE49-F238E27FC236}">
                  <a16:creationId xmlns:a16="http://schemas.microsoft.com/office/drawing/2014/main" id="{EB44E244-265F-4F47-8B79-91247C82EC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003996" y="1159726"/>
              <a:ext cx="5342452" cy="1700793"/>
            </a:xfrm>
            <a:prstGeom prst="wedgeRoundRectCallout">
              <a:avLst>
                <a:gd name="adj1" fmla="val 82222"/>
                <a:gd name="adj2" fmla="val -438"/>
                <a:gd name="adj3" fmla="val 16667"/>
              </a:avLst>
            </a:prstGeom>
            <a:noFill/>
            <a:ln w="254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cs-CZ" altLang="cs-CZ" sz="1200" b="1" dirty="0">
                  <a:latin typeface="+mn-lt"/>
                </a:rPr>
                <a:t>parazitické larvy perlorodek glochidie </a:t>
              </a:r>
              <a:r>
                <a:rPr lang="cs-CZ" altLang="cs-CZ" sz="1200" dirty="0">
                  <a:latin typeface="+mn-lt"/>
                </a:rPr>
                <a:t>(potřebují k vývoji dostatečně teplou vodu)</a:t>
              </a:r>
            </a:p>
          </p:txBody>
        </p:sp>
        <p:sp>
          <p:nvSpPr>
            <p:cNvPr id="14" name="AutoShape 7">
              <a:extLst>
                <a:ext uri="{FF2B5EF4-FFF2-40B4-BE49-F238E27FC236}">
                  <a16:creationId xmlns:a16="http://schemas.microsoft.com/office/drawing/2014/main" id="{231C69DB-7448-4998-A0BC-74C948C4D0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3314" y="774594"/>
              <a:ext cx="6268803" cy="2256500"/>
            </a:xfrm>
            <a:prstGeom prst="wedgeRoundRectCallout">
              <a:avLst>
                <a:gd name="adj1" fmla="val -72760"/>
                <a:gd name="adj2" fmla="val -657"/>
                <a:gd name="adj3" fmla="val 16667"/>
              </a:avLst>
            </a:prstGeom>
            <a:noFill/>
            <a:ln w="254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cs-CZ" altLang="cs-CZ" sz="1200" b="1" dirty="0">
                  <a:latin typeface="+mn-lt"/>
                </a:rPr>
                <a:t>parazitická fáze perlorodek na pstruhu obecném </a:t>
              </a:r>
              <a:r>
                <a:rPr lang="cs-CZ" altLang="cs-CZ" sz="1200" i="1" dirty="0">
                  <a:latin typeface="+mn-lt"/>
                </a:rPr>
                <a:t>Salmo </a:t>
              </a:r>
              <a:r>
                <a:rPr lang="cs-CZ" altLang="cs-CZ" sz="1200" i="1" dirty="0" err="1">
                  <a:latin typeface="+mn-lt"/>
                </a:rPr>
                <a:t>trutta</a:t>
              </a:r>
              <a:r>
                <a:rPr lang="cs-CZ" altLang="cs-CZ" sz="1200" i="1" dirty="0">
                  <a:latin typeface="+mn-lt"/>
                </a:rPr>
                <a:t> </a:t>
              </a:r>
            </a:p>
            <a:p>
              <a:pPr algn="ctr" eaLnBrk="1" hangingPunct="1"/>
              <a:r>
                <a:rPr lang="cs-CZ" altLang="cs-CZ" sz="1200" dirty="0">
                  <a:latin typeface="+mn-lt"/>
                </a:rPr>
                <a:t>(nutný je hostitel, který se dosud s perlorodkou nesetkal)</a:t>
              </a:r>
              <a:endParaRPr lang="cs-CZ" altLang="cs-CZ" sz="1200" i="1" dirty="0">
                <a:latin typeface="+mn-lt"/>
              </a:endParaRPr>
            </a:p>
          </p:txBody>
        </p:sp>
        <p:sp>
          <p:nvSpPr>
            <p:cNvPr id="15" name="AutoShape 8">
              <a:extLst>
                <a:ext uri="{FF2B5EF4-FFF2-40B4-BE49-F238E27FC236}">
                  <a16:creationId xmlns:a16="http://schemas.microsoft.com/office/drawing/2014/main" id="{D15AC8B9-D686-4C14-B9D8-2C20A88F07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2571" y="3282989"/>
              <a:ext cx="6268803" cy="2200799"/>
            </a:xfrm>
            <a:prstGeom prst="wedgeRoundRectCallout">
              <a:avLst>
                <a:gd name="adj1" fmla="val -69111"/>
                <a:gd name="adj2" fmla="val 9165"/>
                <a:gd name="adj3" fmla="val 16667"/>
              </a:avLst>
            </a:prstGeom>
            <a:noFill/>
            <a:ln w="254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cs-CZ" altLang="cs-CZ" sz="1200" b="1" dirty="0">
                  <a:latin typeface="+mn-lt"/>
                </a:rPr>
                <a:t>juvenilní perlorodky ukryté pět až deset let ve dně</a:t>
              </a:r>
            </a:p>
            <a:p>
              <a:pPr algn="ctr" eaLnBrk="1" hangingPunct="1"/>
              <a:r>
                <a:rPr lang="cs-CZ" altLang="cs-CZ" sz="1200" dirty="0">
                  <a:latin typeface="+mn-lt"/>
                </a:rPr>
                <a:t>(potřebují k vývoji </a:t>
              </a:r>
              <a:r>
                <a:rPr lang="cs-CZ" altLang="cs-CZ" sz="1200" dirty="0" err="1">
                  <a:latin typeface="+mn-lt"/>
                </a:rPr>
                <a:t>štěrkovo</a:t>
              </a:r>
              <a:r>
                <a:rPr lang="cs-CZ" altLang="cs-CZ" sz="1200" dirty="0">
                  <a:latin typeface="+mn-lt"/>
                </a:rPr>
                <a:t> – písčité dno s dostatkem kyslíku a potravy)</a:t>
              </a:r>
            </a:p>
          </p:txBody>
        </p:sp>
      </p:grpSp>
      <p:pic>
        <p:nvPicPr>
          <p:cNvPr id="17" name="Picture 5">
            <a:extLst>
              <a:ext uri="{FF2B5EF4-FFF2-40B4-BE49-F238E27FC236}">
                <a16:creationId xmlns:a16="http://schemas.microsoft.com/office/drawing/2014/main" id="{CE3B5A2D-6B18-482A-88AC-7EA0B47A8F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95"/>
          <a:stretch/>
        </p:blipFill>
        <p:spPr bwMode="auto">
          <a:xfrm>
            <a:off x="5625615" y="3716253"/>
            <a:ext cx="3184016" cy="2247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Skupina 23">
            <a:extLst>
              <a:ext uri="{FF2B5EF4-FFF2-40B4-BE49-F238E27FC236}">
                <a16:creationId xmlns:a16="http://schemas.microsoft.com/office/drawing/2014/main" id="{176E6670-B654-418E-98A6-87687CFEC98D}"/>
              </a:ext>
            </a:extLst>
          </p:cNvPr>
          <p:cNvGrpSpPr/>
          <p:nvPr/>
        </p:nvGrpSpPr>
        <p:grpSpPr>
          <a:xfrm>
            <a:off x="303729" y="3393088"/>
            <a:ext cx="3869555" cy="2820947"/>
            <a:chOff x="303729" y="3393088"/>
            <a:chExt cx="3869555" cy="2820947"/>
          </a:xfrm>
        </p:grpSpPr>
        <p:grpSp>
          <p:nvGrpSpPr>
            <p:cNvPr id="22" name="Skupina 21">
              <a:extLst>
                <a:ext uri="{FF2B5EF4-FFF2-40B4-BE49-F238E27FC236}">
                  <a16:creationId xmlns:a16="http://schemas.microsoft.com/office/drawing/2014/main" id="{D92A98DF-BC58-4866-B890-00CB8D7E8860}"/>
                </a:ext>
              </a:extLst>
            </p:cNvPr>
            <p:cNvGrpSpPr/>
            <p:nvPr/>
          </p:nvGrpSpPr>
          <p:grpSpPr>
            <a:xfrm>
              <a:off x="303729" y="3634332"/>
              <a:ext cx="3869555" cy="2579703"/>
              <a:chOff x="303729" y="3634332"/>
              <a:chExt cx="3869555" cy="2579703"/>
            </a:xfrm>
          </p:grpSpPr>
          <p:pic>
            <p:nvPicPr>
              <p:cNvPr id="7" name="Obrázek 6">
                <a:extLst>
                  <a:ext uri="{FF2B5EF4-FFF2-40B4-BE49-F238E27FC236}">
                    <a16:creationId xmlns:a16="http://schemas.microsoft.com/office/drawing/2014/main" id="{A97231B8-121F-445F-AA0D-C0FA67C44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3729" y="3634332"/>
                <a:ext cx="3869555" cy="2579703"/>
              </a:xfrm>
              <a:prstGeom prst="rect">
                <a:avLst/>
              </a:prstGeom>
            </p:spPr>
          </p:pic>
          <p:sp>
            <p:nvSpPr>
              <p:cNvPr id="18" name="TextovéPole 17">
                <a:extLst>
                  <a:ext uri="{FF2B5EF4-FFF2-40B4-BE49-F238E27FC236}">
                    <a16:creationId xmlns:a16="http://schemas.microsoft.com/office/drawing/2014/main" id="{45651E16-15E8-48BB-8ECA-191DE0CF1955}"/>
                  </a:ext>
                </a:extLst>
              </p:cNvPr>
              <p:cNvSpPr txBox="1"/>
              <p:nvPr/>
            </p:nvSpPr>
            <p:spPr>
              <a:xfrm>
                <a:off x="505976" y="4263262"/>
                <a:ext cx="7901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200" dirty="0"/>
                  <a:t>Rokytnice</a:t>
                </a:r>
              </a:p>
            </p:txBody>
          </p:sp>
          <p:sp>
            <p:nvSpPr>
              <p:cNvPr id="19" name="TextovéPole 18">
                <a:extLst>
                  <a:ext uri="{FF2B5EF4-FFF2-40B4-BE49-F238E27FC236}">
                    <a16:creationId xmlns:a16="http://schemas.microsoft.com/office/drawing/2014/main" id="{B83DC4B5-A591-4C6D-AA73-023D021728FA}"/>
                  </a:ext>
                </a:extLst>
              </p:cNvPr>
              <p:cNvSpPr txBox="1"/>
              <p:nvPr/>
            </p:nvSpPr>
            <p:spPr>
              <a:xfrm>
                <a:off x="400663" y="5478936"/>
                <a:ext cx="100074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cs-CZ" sz="1200" dirty="0"/>
                  <a:t>Teplá Vltava</a:t>
                </a:r>
              </a:p>
            </p:txBody>
          </p:sp>
          <p:sp>
            <p:nvSpPr>
              <p:cNvPr id="20" name="TextovéPole 19">
                <a:extLst>
                  <a:ext uri="{FF2B5EF4-FFF2-40B4-BE49-F238E27FC236}">
                    <a16:creationId xmlns:a16="http://schemas.microsoft.com/office/drawing/2014/main" id="{BBDAB847-6537-413D-A253-075323734AFC}"/>
                  </a:ext>
                </a:extLst>
              </p:cNvPr>
              <p:cNvSpPr txBox="1"/>
              <p:nvPr/>
            </p:nvSpPr>
            <p:spPr>
              <a:xfrm>
                <a:off x="490708" y="5010282"/>
                <a:ext cx="149144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200" dirty="0"/>
                  <a:t>Blanice a Zlatý potok</a:t>
                </a:r>
              </a:p>
            </p:txBody>
          </p:sp>
          <p:sp>
            <p:nvSpPr>
              <p:cNvPr id="21" name="TextovéPole 20">
                <a:extLst>
                  <a:ext uri="{FF2B5EF4-FFF2-40B4-BE49-F238E27FC236}">
                    <a16:creationId xmlns:a16="http://schemas.microsoft.com/office/drawing/2014/main" id="{08288010-857B-49FA-B528-59B102F5F076}"/>
                  </a:ext>
                </a:extLst>
              </p:cNvPr>
              <p:cNvSpPr txBox="1"/>
              <p:nvPr/>
            </p:nvSpPr>
            <p:spPr>
              <a:xfrm>
                <a:off x="1603253" y="5478936"/>
                <a:ext cx="7901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200" dirty="0"/>
                  <a:t>Malše</a:t>
                </a:r>
              </a:p>
            </p:txBody>
          </p:sp>
        </p:grpSp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E2D5A7AE-9AC1-4726-9A1F-46FA91C28960}"/>
                </a:ext>
              </a:extLst>
            </p:cNvPr>
            <p:cNvSpPr txBox="1"/>
            <p:nvPr/>
          </p:nvSpPr>
          <p:spPr>
            <a:xfrm>
              <a:off x="495423" y="3393088"/>
              <a:ext cx="290334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450"/>
                </a:spcAft>
              </a:pPr>
              <a:r>
                <a:rPr lang="cs-CZ" sz="1500" b="1" dirty="0">
                  <a:solidFill>
                    <a:srgbClr val="0060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Výskyt </a:t>
              </a:r>
              <a:r>
                <a:rPr lang="cs-CZ" sz="1200" dirty="0">
                  <a:latin typeface="Arial" panose="020B0604020202020204" pitchFamily="34" charset="0"/>
                  <a:cs typeface="Arial" panose="020B0604020202020204" pitchFamily="34" charset="0"/>
                </a:rPr>
                <a:t>oligotrofní povodí menších řek</a:t>
              </a:r>
            </a:p>
          </p:txBody>
        </p:sp>
      </p:grp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7B9D562A-893A-429D-8A3E-1D325B7DD17D}"/>
              </a:ext>
            </a:extLst>
          </p:cNvPr>
          <p:cNvSpPr txBox="1"/>
          <p:nvPr/>
        </p:nvSpPr>
        <p:spPr>
          <a:xfrm>
            <a:off x="2795282" y="1047977"/>
            <a:ext cx="3319342" cy="3231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cs-CZ" sz="15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Vývojový cyklus</a:t>
            </a:r>
          </a:p>
        </p:txBody>
      </p:sp>
    </p:spTree>
    <p:extLst>
      <p:ext uri="{BB962C8B-B14F-4D97-AF65-F5344CB8AC3E}">
        <p14:creationId xmlns:p14="http://schemas.microsoft.com/office/powerpoint/2010/main" val="3351218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7142514" y="6408000"/>
            <a:ext cx="16834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9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9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9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5F8EA60-1D40-D945-BDE3-8F3F6106B495}"/>
              </a:ext>
            </a:extLst>
          </p:cNvPr>
          <p:cNvSpPr txBox="1"/>
          <p:nvPr/>
        </p:nvSpPr>
        <p:spPr>
          <a:xfrm>
            <a:off x="926516" y="152207"/>
            <a:ext cx="4473824" cy="66941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4500"/>
              </a:lnSpc>
            </a:pPr>
            <a:r>
              <a:rPr lang="cs-CZ" sz="24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ZP perlorodky říční </a:t>
            </a:r>
            <a:r>
              <a:rPr lang="cs-CZ" sz="2400" b="1" dirty="0" smtClean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v </a:t>
            </a:r>
            <a:r>
              <a:rPr lang="cs-CZ" sz="24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ČR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E2D5A7AE-9AC1-4726-9A1F-46FA91C28960}"/>
              </a:ext>
            </a:extLst>
          </p:cNvPr>
          <p:cNvSpPr txBox="1"/>
          <p:nvPr/>
        </p:nvSpPr>
        <p:spPr>
          <a:xfrm>
            <a:off x="288695" y="983321"/>
            <a:ext cx="8402544" cy="459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Záchranný program: </a:t>
            </a: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již přes 30 let, cílem je obnovit životaschopnou populaci</a:t>
            </a:r>
          </a:p>
          <a:p>
            <a:pPr marL="285750" indent="-2857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Příčiny ohrožení: </a:t>
            </a: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zejména znečištění vody a nepříznivé změny půdních a vegetačních poměrů a způsobů hospodaření v povodí vedoucí ke zvyšování eroze a nedostatku kvalitní potravy, změny hydrologického režimu s dopadem globálních změn klimatu, invazní druhy, nedostatek hostitelských ryb, nelegální sběr perlorodek </a:t>
            </a:r>
          </a:p>
          <a:p>
            <a:pPr marL="285750" indent="-2857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 ZP: </a:t>
            </a: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biotopů (péče o prameniště a speciální luční management, protierozní opatření), management druhů (zavedení polopřirozených odchovů, budování odchovných a reprodukčních prvků), monitoring (populací, ryb, kvality vody), výzkum (vyhodnocení opatření) a osvěta (správná zemědělská a lesnická praxe)</a:t>
            </a:r>
          </a:p>
          <a:p>
            <a:pPr marL="285750" indent="-285750"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cs-CZ" sz="1500" b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cs-CZ" sz="1500" b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cs-CZ" sz="1500" b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cs-CZ" sz="1500" b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cs-CZ" sz="1500" b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cs-CZ" sz="1500" b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Výsledky ZP: </a:t>
            </a: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jedinci z přirozené reprodukce na řece Malši a polopřirozené reprodukce na v Teplé Vltavě a na Ašsku, ale stále výzvy v potřebě co nejdříve zlepšit stav biotopů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8">
            <a:extLst>
              <a:ext uri="{FF2B5EF4-FFF2-40B4-BE49-F238E27FC236}">
                <a16:creationId xmlns:a16="http://schemas.microsoft.com/office/drawing/2014/main" id="{290A6B7A-0B89-4ABE-8C21-6E699B9DD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" t="1000" r="980"/>
          <a:stretch/>
        </p:blipFill>
        <p:spPr bwMode="auto">
          <a:xfrm>
            <a:off x="2816076" y="3285781"/>
            <a:ext cx="1887434" cy="159723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Pic 4 Courtesy of the FBA">
            <a:extLst>
              <a:ext uri="{FF2B5EF4-FFF2-40B4-BE49-F238E27FC236}">
                <a16:creationId xmlns:a16="http://schemas.microsoft.com/office/drawing/2014/main" id="{90DF9C9F-FD00-4EAE-BF67-3548E8498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989" y="3272386"/>
            <a:ext cx="2164650" cy="162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76520673-BC73-4A39-B30A-0A9106455F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2566" y="3264526"/>
            <a:ext cx="1638673" cy="1645280"/>
          </a:xfrm>
          <a:prstGeom prst="rect">
            <a:avLst/>
          </a:prstGeom>
        </p:spPr>
      </p:pic>
      <p:pic>
        <p:nvPicPr>
          <p:cNvPr id="29" name="Picture 7" descr="030475_05_148655">
            <a:extLst>
              <a:ext uri="{FF2B5EF4-FFF2-40B4-BE49-F238E27FC236}">
                <a16:creationId xmlns:a16="http://schemas.microsoft.com/office/drawing/2014/main" id="{F61AEBA4-DC1B-42E7-BED2-FE6FA21CC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54" y="3307257"/>
            <a:ext cx="2082043" cy="156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7942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7142514" y="6408000"/>
            <a:ext cx="16834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9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9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9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CD777BBB-D88C-C14C-BFBD-B8145B8A6B1D}"/>
              </a:ext>
            </a:extLst>
          </p:cNvPr>
          <p:cNvGrpSpPr/>
          <p:nvPr/>
        </p:nvGrpSpPr>
        <p:grpSpPr>
          <a:xfrm>
            <a:off x="685275" y="621248"/>
            <a:ext cx="7700321" cy="2722775"/>
            <a:chOff x="963385" y="751422"/>
            <a:chExt cx="7217228" cy="2357177"/>
          </a:xfrm>
        </p:grpSpPr>
        <p:sp>
          <p:nvSpPr>
            <p:cNvPr id="2" name="TextovéPole 1">
              <a:extLst>
                <a:ext uri="{FF2B5EF4-FFF2-40B4-BE49-F238E27FC236}">
                  <a16:creationId xmlns:a16="http://schemas.microsoft.com/office/drawing/2014/main" id="{25F8EA60-1D40-D945-BDE3-8F3F6106B495}"/>
                </a:ext>
              </a:extLst>
            </p:cNvPr>
            <p:cNvSpPr txBox="1"/>
            <p:nvPr/>
          </p:nvSpPr>
          <p:spPr>
            <a:xfrm>
              <a:off x="963385" y="751422"/>
              <a:ext cx="7217228" cy="63325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cs-CZ" sz="3000" b="1" dirty="0" smtClean="0">
                  <a:solidFill>
                    <a:srgbClr val="006047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ZP - hnědásek osikový</a:t>
              </a:r>
              <a:endParaRPr lang="cs-CZ" sz="30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D544C04F-F656-7545-ACB7-AB4D9892CB7E}"/>
                </a:ext>
              </a:extLst>
            </p:cNvPr>
            <p:cNvSpPr txBox="1"/>
            <p:nvPr/>
          </p:nvSpPr>
          <p:spPr>
            <a:xfrm>
              <a:off x="963899" y="1463270"/>
              <a:ext cx="7139582" cy="1645329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marL="257175" indent="-257175" algn="just">
                <a:spcAft>
                  <a:spcPts val="450"/>
                </a:spcAft>
                <a:buFont typeface="Arial" panose="020B0604020202020204" pitchFamily="34" charset="0"/>
                <a:buChar char="•"/>
              </a:pPr>
              <a:r>
                <a:rPr lang="cs-CZ" sz="1500" dirty="0" smtClean="0">
                  <a:solidFill>
                    <a:srgbClr val="0060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 roce 2020 podepsána Dohoda o péči v Dománovickém lese (AOPK ČR, Středočeský kraj, Kinský dal </a:t>
              </a:r>
              <a:r>
                <a:rPr lang="cs-CZ" sz="1500" dirty="0" err="1" smtClean="0">
                  <a:solidFill>
                    <a:srgbClr val="0060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Borgo</a:t>
              </a:r>
              <a:r>
                <a:rPr lang="cs-CZ" sz="1500" dirty="0" smtClean="0">
                  <a:solidFill>
                    <a:srgbClr val="0060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a. s.), realizace prosvětleného lesa</a:t>
              </a:r>
            </a:p>
            <a:p>
              <a:pPr marL="257175" indent="-257175">
                <a:spcAft>
                  <a:spcPts val="450"/>
                </a:spcAft>
                <a:buFont typeface="Arial" panose="020B0604020202020204" pitchFamily="34" charset="0"/>
                <a:buChar char="•"/>
              </a:pPr>
              <a:r>
                <a:rPr lang="cs-CZ" sz="1500" dirty="0" smtClean="0">
                  <a:solidFill>
                    <a:srgbClr val="0060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bohužel od roku 2019 drastický propad populace v Dománovicích (gradace parazitů + extrémní počasí), v roce 2021 – 0 hnízd, 2022 zahájena reintrodukce</a:t>
              </a:r>
            </a:p>
            <a:p>
              <a:pPr marL="257175" indent="-257175">
                <a:spcAft>
                  <a:spcPts val="450"/>
                </a:spcAft>
                <a:buFont typeface="Arial" panose="020B0604020202020204" pitchFamily="34" charset="0"/>
                <a:buChar char="•"/>
              </a:pPr>
              <a:r>
                <a:rPr lang="cs-CZ" sz="1500" dirty="0" smtClean="0">
                  <a:solidFill>
                    <a:srgbClr val="0060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reintrodukce zahájena v Žiželickém lese (od r. 2021) a NPR Libický luh (od r. 2018), tam každoročně zjišťováno 15-25 hnízd (19 v roce 2021)</a:t>
              </a:r>
            </a:p>
            <a:p>
              <a:pPr marL="257175" indent="-257175">
                <a:spcAft>
                  <a:spcPts val="450"/>
                </a:spcAft>
                <a:buFont typeface="Arial" panose="020B0604020202020204" pitchFamily="34" charset="0"/>
                <a:buChar char="•"/>
              </a:pPr>
              <a:r>
                <a:rPr lang="cs-CZ" sz="1500" dirty="0" smtClean="0">
                  <a:solidFill>
                    <a:srgbClr val="0060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největší populace nyní u Frýdku-Místku (60 hnízd, nejasný původ)</a:t>
              </a:r>
            </a:p>
          </p:txBody>
        </p:sp>
      </p:grpSp>
      <p:sp>
        <p:nvSpPr>
          <p:cNvPr id="10" name="Obdélník 9">
            <a:extLst>
              <a:ext uri="{FF2B5EF4-FFF2-40B4-BE49-F238E27FC236}">
                <a16:creationId xmlns:a16="http://schemas.microsoft.com/office/drawing/2014/main" id="{C5538EC3-73E4-6442-801E-7AA111C68DF6}"/>
              </a:ext>
            </a:extLst>
          </p:cNvPr>
          <p:cNvSpPr/>
          <p:nvPr/>
        </p:nvSpPr>
        <p:spPr>
          <a:xfrm>
            <a:off x="318013" y="6408000"/>
            <a:ext cx="209384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900" b="1" dirty="0" smtClean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ZP, PP a RAP aktuálně</a:t>
            </a:r>
            <a:r>
              <a:rPr lang="cs-CZ" sz="900" dirty="0" smtClean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900" b="1" dirty="0" smtClean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900" dirty="0" smtClean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29. 4..2021</a:t>
            </a:r>
            <a:endParaRPr lang="cs-CZ" sz="900" dirty="0">
              <a:solidFill>
                <a:srgbClr val="84BF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95" y="3462011"/>
            <a:ext cx="4258043" cy="2679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411" y="164108"/>
            <a:ext cx="1584809" cy="11886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185" y="3401795"/>
            <a:ext cx="3129411" cy="2634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059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497" y="4661354"/>
            <a:ext cx="2471032" cy="15495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218" name="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561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defTabSz="457200">
              <a:lnSpc>
                <a:spcPts val="4500"/>
              </a:lnSpc>
            </a:pPr>
            <a:r>
              <a:rPr lang="cs-CZ" altLang="cs-CZ" sz="2800" b="1" dirty="0" smtClean="0">
                <a:solidFill>
                  <a:srgbClr val="006047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ZP - užovka stromová</a:t>
            </a:r>
            <a:endParaRPr lang="cs-CZ" altLang="cs-CZ" sz="2800" dirty="0">
              <a:solidFill>
                <a:srgbClr val="006047"/>
              </a:solidFill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10243" name="Zástupný symbol pro obsah 2"/>
          <p:cNvSpPr>
            <a:spLocks noGrp="1"/>
          </p:cNvSpPr>
          <p:nvPr>
            <p:ph idx="1"/>
          </p:nvPr>
        </p:nvSpPr>
        <p:spPr bwMode="auto">
          <a:xfrm>
            <a:off x="107949" y="988820"/>
            <a:ext cx="5964873" cy="52562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Od 2008</a:t>
            </a:r>
          </a:p>
          <a:p>
            <a:pPr>
              <a:defRPr/>
            </a:pP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druh vyžadující teplé, mírně vlhké klima a různorodou krajinu, často vázaný na stanoviště v blízkosti lidských obydlí</a:t>
            </a:r>
          </a:p>
          <a:p>
            <a:pPr>
              <a:defRPr/>
            </a:pPr>
            <a:r>
              <a:rPr lang="cs-CZ" alt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Bílé Karpaty, Podyjí, Poohří, Povltaví </a:t>
            </a:r>
          </a:p>
          <a:p>
            <a:pPr>
              <a:defRPr/>
            </a:pP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Cíle ZP: zachování životaschopných populací ve všech známých, vzájemně izolovaných oblastech výskytu</a:t>
            </a:r>
          </a:p>
          <a:p>
            <a:pPr>
              <a:defRPr/>
            </a:pP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umělá líhniště, péče o zídky, likvidace predátorů (mýval, norek)</a:t>
            </a:r>
          </a:p>
          <a:p>
            <a:pPr marL="0" indent="0">
              <a:buFontTx/>
              <a:buNone/>
              <a:defRPr/>
            </a:pPr>
            <a:endParaRPr lang="cs-CZ" altLang="cs-CZ" dirty="0" smtClean="0">
              <a:solidFill>
                <a:srgbClr val="FF0000"/>
              </a:solidFill>
            </a:endParaRPr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04" y="3652155"/>
            <a:ext cx="4709160" cy="2592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3184" y="122431"/>
            <a:ext cx="2914952" cy="21865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184" y="2417901"/>
            <a:ext cx="2914952" cy="218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98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err="1" smtClean="0">
                <a:latin typeface="Arial Black" panose="020B0604020202020204" pitchFamily="34" charset="0"/>
                <a:cs typeface="Arial Black" panose="020B0604020202020204" pitchFamily="34" charset="0"/>
              </a:rPr>
              <a:t>oBsah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Ex-</a:t>
            </a:r>
            <a:r>
              <a:rPr lang="cs-CZ" dirty="0" err="1" smtClean="0"/>
              <a:t>situ</a:t>
            </a:r>
            <a:r>
              <a:rPr lang="cs-CZ" dirty="0" smtClean="0"/>
              <a:t> ochrana rostlin a živočichů</a:t>
            </a:r>
          </a:p>
          <a:p>
            <a:r>
              <a:rPr lang="cs-CZ" dirty="0" err="1" smtClean="0"/>
              <a:t>Reintrodukce</a:t>
            </a:r>
            <a:r>
              <a:rPr lang="cs-CZ" dirty="0" smtClean="0"/>
              <a:t> a další manipulace</a:t>
            </a:r>
          </a:p>
          <a:p>
            <a:r>
              <a:rPr lang="cs-CZ" dirty="0" smtClean="0"/>
              <a:t>Záchranné programy</a:t>
            </a:r>
          </a:p>
          <a:p>
            <a:r>
              <a:rPr lang="cs-CZ" dirty="0" smtClean="0"/>
              <a:t>Regionální akční plány </a:t>
            </a:r>
          </a:p>
          <a:p>
            <a:r>
              <a:rPr lang="cs-CZ" dirty="0" smtClean="0"/>
              <a:t>Programy péče</a:t>
            </a:r>
          </a:p>
          <a:p>
            <a:r>
              <a:rPr lang="cs-CZ" dirty="0" smtClean="0"/>
              <a:t>Praktické příklady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957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7142514" y="6408000"/>
            <a:ext cx="16834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9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9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9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5538EC3-73E4-6442-801E-7AA111C68DF6}"/>
              </a:ext>
            </a:extLst>
          </p:cNvPr>
          <p:cNvSpPr/>
          <p:nvPr/>
        </p:nvSpPr>
        <p:spPr>
          <a:xfrm>
            <a:off x="318013" y="6408000"/>
            <a:ext cx="209384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9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ZP, PP a RAP aktuálně</a:t>
            </a:r>
            <a:r>
              <a:rPr lang="cs-CZ" sz="9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9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900" dirty="0" smtClean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29. 4..2021</a:t>
            </a:r>
            <a:endParaRPr lang="cs-CZ" sz="900" dirty="0">
              <a:solidFill>
                <a:srgbClr val="84BF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518922" y="365127"/>
            <a:ext cx="7886700" cy="594994"/>
          </a:xfrm>
        </p:spPr>
        <p:txBody>
          <a:bodyPr>
            <a:noAutofit/>
          </a:bodyPr>
          <a:lstStyle/>
          <a:p>
            <a:pPr defTabSz="457200">
              <a:lnSpc>
                <a:spcPts val="4500"/>
              </a:lnSpc>
            </a:pPr>
            <a:r>
              <a:rPr lang="cs-CZ" sz="3000" b="1" dirty="0">
                <a:solidFill>
                  <a:srgbClr val="006047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ZP </a:t>
            </a:r>
            <a:r>
              <a:rPr lang="cs-CZ" sz="30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–</a:t>
            </a:r>
            <a:r>
              <a:rPr lang="cs-CZ" sz="3000" b="1" dirty="0" smtClean="0">
                <a:solidFill>
                  <a:srgbClr val="006047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sýček obecný</a:t>
            </a:r>
            <a:endParaRPr lang="cs-CZ" sz="3000" b="1" dirty="0">
              <a:solidFill>
                <a:srgbClr val="006047"/>
              </a:solidFill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628650" y="1325880"/>
            <a:ext cx="7886700" cy="2935224"/>
          </a:xfrm>
        </p:spPr>
        <p:txBody>
          <a:bodyPr>
            <a:normAutofit lnSpcReduction="10000"/>
          </a:bodyPr>
          <a:lstStyle/>
          <a:p>
            <a:pPr marL="257040" indent="-256680" defTabSz="457200">
              <a:lnSpc>
                <a:spcPct val="100000"/>
              </a:lnSpc>
              <a:spcAft>
                <a:spcPts val="451"/>
              </a:spcAft>
              <a:buClr>
                <a:srgbClr val="006047"/>
              </a:buClr>
              <a:buFont typeface="Arial"/>
              <a:buChar char="•"/>
            </a:pPr>
            <a:r>
              <a:rPr lang="cs-CZ" sz="1500" spc="-1" dirty="0">
                <a:solidFill>
                  <a:srgbClr val="006047"/>
                </a:solidFill>
                <a:latin typeface="Arial"/>
              </a:rPr>
              <a:t>ZP byl schválen v srpnu 2020</a:t>
            </a:r>
          </a:p>
          <a:p>
            <a:pPr marL="257040" indent="-256680" algn="just" defTabSz="457200">
              <a:lnSpc>
                <a:spcPct val="100000"/>
              </a:lnSpc>
              <a:spcAft>
                <a:spcPts val="451"/>
              </a:spcAft>
              <a:buClr>
                <a:srgbClr val="006047"/>
              </a:buClr>
              <a:buFont typeface="Arial"/>
              <a:buChar char="•"/>
            </a:pPr>
            <a:r>
              <a:rPr lang="cs-CZ" sz="1500" spc="-1" dirty="0">
                <a:latin typeface="Arial"/>
              </a:rPr>
              <a:t>Početnost druhu je odhadována na </a:t>
            </a:r>
            <a:r>
              <a:rPr lang="cs-CZ" sz="1500" spc="-1" dirty="0" smtClean="0">
                <a:latin typeface="Arial"/>
              </a:rPr>
              <a:t>méně než 200 jedinců, </a:t>
            </a:r>
            <a:r>
              <a:rPr lang="cs-CZ" sz="1500" spc="-1" dirty="0">
                <a:latin typeface="Arial"/>
              </a:rPr>
              <a:t>těžiště výskytu SZ Čechy</a:t>
            </a:r>
          </a:p>
          <a:p>
            <a:pPr marL="257040" indent="-256680" algn="just" defTabSz="457200">
              <a:lnSpc>
                <a:spcPct val="100000"/>
              </a:lnSpc>
              <a:spcAft>
                <a:spcPts val="451"/>
              </a:spcAft>
              <a:buClr>
                <a:srgbClr val="006047"/>
              </a:buClr>
              <a:buFont typeface="Arial"/>
              <a:buChar char="•"/>
            </a:pPr>
            <a:r>
              <a:rPr lang="cs-CZ" sz="1500" spc="-1" dirty="0">
                <a:latin typeface="Arial"/>
              </a:rPr>
              <a:t>Plánovaná opatření: odstranění antropogenních pastí, zlepšení potravní </a:t>
            </a:r>
            <a:r>
              <a:rPr lang="cs-CZ" sz="1500" spc="-1" dirty="0" smtClean="0">
                <a:latin typeface="Arial"/>
              </a:rPr>
              <a:t>nabídky a její dostupnosti, </a:t>
            </a:r>
            <a:r>
              <a:rPr lang="cs-CZ" sz="1500" spc="-1" dirty="0">
                <a:latin typeface="Arial"/>
              </a:rPr>
              <a:t>zajištění bezpečného hnízdění</a:t>
            </a:r>
            <a:r>
              <a:rPr lang="cs-CZ" sz="1500" spc="-1" dirty="0" smtClean="0">
                <a:latin typeface="Arial"/>
              </a:rPr>
              <a:t>, monitoring, v případě negativního populačního vývoje repatriace</a:t>
            </a:r>
            <a:endParaRPr lang="cs-CZ" sz="1500" spc="-1" dirty="0">
              <a:latin typeface="Arial"/>
            </a:endParaRPr>
          </a:p>
          <a:p>
            <a:pPr marL="257040" indent="-256680" algn="just" defTabSz="457200">
              <a:lnSpc>
                <a:spcPct val="100000"/>
              </a:lnSpc>
              <a:spcAft>
                <a:spcPts val="451"/>
              </a:spcAft>
              <a:buClr>
                <a:srgbClr val="006047"/>
              </a:buClr>
              <a:buFont typeface="Arial"/>
              <a:buChar char="•"/>
            </a:pPr>
            <a:r>
              <a:rPr lang="cs-CZ" sz="1500" spc="-1" dirty="0">
                <a:latin typeface="Arial"/>
              </a:rPr>
              <a:t>Dosavadní aktivity byly zaměřeny na odstraňování tech. pastí a podporu hnízdění v dom. okrsích. </a:t>
            </a:r>
            <a:r>
              <a:rPr lang="cs-CZ" sz="1500" spc="-1" dirty="0" smtClean="0">
                <a:latin typeface="Arial"/>
              </a:rPr>
              <a:t>Plošným monitoringem byly získány informace </a:t>
            </a:r>
            <a:r>
              <a:rPr lang="cs-CZ" sz="1500" spc="-1" dirty="0">
                <a:latin typeface="Arial"/>
              </a:rPr>
              <a:t>o aktuálním výskytu a výsledcích hnízdění předmětného druhu. Tyto informace budou použity k diskusi o </a:t>
            </a:r>
            <a:r>
              <a:rPr lang="cs-CZ" sz="1500" spc="-1" dirty="0" smtClean="0">
                <a:latin typeface="Arial"/>
              </a:rPr>
              <a:t>případné repatriaci – v rámci ZP byla připravena její metodika. </a:t>
            </a:r>
            <a:r>
              <a:rPr lang="cs-CZ" sz="1500" spc="-1" dirty="0">
                <a:latin typeface="Arial"/>
              </a:rPr>
              <a:t>Pilotním pokusem </a:t>
            </a:r>
            <a:r>
              <a:rPr lang="cs-CZ" sz="1500" spc="-1" dirty="0" smtClean="0">
                <a:latin typeface="Arial"/>
              </a:rPr>
              <a:t>byla vyzkoušena metodika </a:t>
            </a:r>
            <a:r>
              <a:rPr lang="cs-CZ" sz="1500" spc="-1" dirty="0">
                <a:latin typeface="Arial"/>
              </a:rPr>
              <a:t>přikrmování.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631" y="4261104"/>
            <a:ext cx="5338883" cy="115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4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Připravované ZP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8952" y="1452282"/>
            <a:ext cx="7886700" cy="4724681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drop velký</a:t>
            </a:r>
          </a:p>
          <a:p>
            <a:pPr marL="0" indent="0">
              <a:buNone/>
            </a:pPr>
            <a:r>
              <a:rPr lang="cs-CZ" dirty="0"/>
              <a:t>r</a:t>
            </a:r>
            <a:r>
              <a:rPr lang="cs-CZ" dirty="0" smtClean="0"/>
              <a:t>aroh obecný</a:t>
            </a:r>
          </a:p>
          <a:p>
            <a:pPr marL="0" indent="0">
              <a:buNone/>
            </a:pPr>
            <a:r>
              <a:rPr lang="cs-CZ" dirty="0"/>
              <a:t>k</a:t>
            </a:r>
            <a:r>
              <a:rPr lang="cs-CZ" dirty="0" smtClean="0"/>
              <a:t>rasec dubový</a:t>
            </a:r>
          </a:p>
          <a:p>
            <a:pPr marL="0" indent="0">
              <a:buNone/>
            </a:pPr>
            <a:r>
              <a:rPr lang="cs-CZ" dirty="0"/>
              <a:t>r</a:t>
            </a:r>
            <a:r>
              <a:rPr lang="cs-CZ" dirty="0" smtClean="0"/>
              <a:t>opucha krátkonohá</a:t>
            </a:r>
          </a:p>
          <a:p>
            <a:pPr marL="0" indent="0">
              <a:buNone/>
            </a:pPr>
            <a:r>
              <a:rPr lang="cs-CZ" dirty="0"/>
              <a:t>r</a:t>
            </a:r>
            <a:r>
              <a:rPr lang="cs-CZ" dirty="0" smtClean="0"/>
              <a:t>ak kamenáč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8" y="4226074"/>
            <a:ext cx="2901948" cy="195088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8096" y="2829969"/>
            <a:ext cx="3444539" cy="334699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133" y="1127987"/>
            <a:ext cx="2336502" cy="155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1258" y="109729"/>
            <a:ext cx="8564730" cy="1219199"/>
          </a:xfrm>
        </p:spPr>
        <p:txBody>
          <a:bodyPr>
            <a:noAutofit/>
          </a:bodyPr>
          <a:lstStyle/>
          <a:p>
            <a:pPr>
              <a:lnSpc>
                <a:spcPts val="4500"/>
              </a:lnSpc>
            </a:pPr>
            <a:r>
              <a:rPr lang="cs-CZ" sz="2400" b="1" dirty="0" smtClean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RAP pro střevli potoční (</a:t>
            </a:r>
            <a:r>
              <a:rPr lang="cs-CZ" sz="2400" b="1" dirty="0" err="1" smtClean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Phoxinus</a:t>
            </a:r>
            <a:r>
              <a:rPr lang="cs-CZ" sz="2400" b="1" dirty="0" smtClean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phoxinus</a:t>
            </a:r>
            <a:r>
              <a:rPr lang="cs-CZ" sz="2400" b="1" dirty="0" smtClean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) na Vysočině </a:t>
            </a:r>
            <a:endParaRPr lang="cs-CZ" sz="2400" b="1" dirty="0">
              <a:solidFill>
                <a:srgbClr val="006047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1258" y="1450730"/>
            <a:ext cx="8254092" cy="4677507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spcAft>
                <a:spcPts val="450"/>
              </a:spcAft>
              <a:buNone/>
            </a:pPr>
            <a:r>
              <a:rPr lang="cs-CZ" b="1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RAP: </a:t>
            </a:r>
            <a:r>
              <a:rPr lang="cs-CZ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 roku 2017, </a:t>
            </a:r>
            <a:r>
              <a:rPr lang="cs-CZ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cílem je obnovit životaschopnou </a:t>
            </a:r>
            <a:r>
              <a:rPr lang="cs-CZ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populaci střevle potoční na Vysočině</a:t>
            </a:r>
            <a:endParaRPr lang="cs-CZ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Aft>
                <a:spcPts val="450"/>
              </a:spcAft>
              <a:buNone/>
            </a:pPr>
            <a:r>
              <a:rPr lang="cs-CZ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Příčiny ohrožení: </a:t>
            </a:r>
            <a:r>
              <a:rPr lang="cs-CZ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Úpravy vodních toků (napřimování koryt), znečištění vod (intenzifikace zemědělství, havarijní úniky), nízké průtoky a extrémní sucha, izolovanost populací (riziko </a:t>
            </a:r>
            <a:r>
              <a:rPr lang="cs-CZ" dirty="0" err="1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inbrední</a:t>
            </a:r>
            <a:r>
              <a:rPr lang="cs-CZ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deprese), nadměrné vysazování dravých ryb (zvýšená predace pstruhem obecným)</a:t>
            </a:r>
            <a:r>
              <a:rPr lang="cs-CZ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b="1" dirty="0" smtClean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450"/>
              </a:spcAft>
              <a:buNone/>
            </a:pPr>
            <a:endParaRPr lang="cs-CZ" b="1" dirty="0" smtClean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450"/>
              </a:spcAft>
              <a:buNone/>
            </a:pPr>
            <a:endParaRPr lang="cs-CZ" b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450"/>
              </a:spcAft>
              <a:buNone/>
            </a:pPr>
            <a:endParaRPr lang="cs-CZ" b="1" dirty="0" smtClean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450"/>
              </a:spcAft>
              <a:buNone/>
            </a:pPr>
            <a:endParaRPr lang="cs-CZ" b="1" dirty="0" smtClean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450"/>
              </a:spcAft>
              <a:buNone/>
            </a:pPr>
            <a:endParaRPr lang="cs-CZ" b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450"/>
              </a:spcAft>
              <a:buNone/>
            </a:pPr>
            <a:endParaRPr lang="cs-CZ" b="1" dirty="0" smtClean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spcAft>
                <a:spcPts val="450"/>
              </a:spcAft>
              <a:buNone/>
            </a:pPr>
            <a:r>
              <a:rPr lang="cs-CZ" b="1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 </a:t>
            </a:r>
            <a:r>
              <a:rPr lang="cs-CZ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</a:t>
            </a:r>
            <a:r>
              <a:rPr lang="cs-CZ" b="1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zprůchodňování migračních bariér, revitalizace napřímených toků, v případě akutního vysychání využití záchranných transferů, snížení predačního tlaku, stávající monitoring vývoje populace a sledování kvality vody</a:t>
            </a:r>
            <a:endParaRPr lang="cs-CZ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7142514" y="6408000"/>
            <a:ext cx="16834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9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9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9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8" y="2822616"/>
            <a:ext cx="2813483" cy="220270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526" y="2825540"/>
            <a:ext cx="1611339" cy="219977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426" y="2825541"/>
            <a:ext cx="3497415" cy="219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79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1258" y="1"/>
            <a:ext cx="8564730" cy="1226814"/>
          </a:xfrm>
        </p:spPr>
        <p:txBody>
          <a:bodyPr>
            <a:noAutofit/>
          </a:bodyPr>
          <a:lstStyle/>
          <a:p>
            <a:pPr>
              <a:lnSpc>
                <a:spcPts val="4500"/>
              </a:lnSpc>
            </a:pPr>
            <a:r>
              <a:rPr lang="cs-CZ" sz="2400" b="1" dirty="0" smtClean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RAP pro tetřeva hlušce (</a:t>
            </a:r>
            <a:r>
              <a:rPr lang="cs-CZ" sz="2400" b="1" i="1" dirty="0" err="1" smtClean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Tetrao</a:t>
            </a:r>
            <a:r>
              <a:rPr lang="cs-CZ" sz="2400" b="1" i="1" dirty="0" smtClean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cs-CZ" sz="2400" b="1" i="1" dirty="0" err="1" smtClean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urogallus</a:t>
            </a:r>
            <a:r>
              <a:rPr lang="cs-CZ" sz="2400" b="1" dirty="0" smtClean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) v Beskydech</a:t>
            </a:r>
            <a:endParaRPr lang="cs-CZ" sz="2400" b="1" dirty="0">
              <a:solidFill>
                <a:srgbClr val="006047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4446" y="1160585"/>
            <a:ext cx="8110904" cy="5117123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spcAft>
                <a:spcPts val="450"/>
              </a:spcAft>
              <a:buNone/>
            </a:pPr>
            <a:r>
              <a:rPr lang="cs-CZ" sz="32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RAP: </a:t>
            </a:r>
            <a:r>
              <a:rPr lang="cs-CZ" sz="3200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 roku 2017, cílem je stabilizace populace tetřeva hlušce na území CHKO Beskydy</a:t>
            </a:r>
          </a:p>
          <a:p>
            <a:pPr marL="0" indent="0">
              <a:lnSpc>
                <a:spcPct val="120000"/>
              </a:lnSpc>
              <a:spcAft>
                <a:spcPts val="450"/>
              </a:spcAft>
              <a:buNone/>
            </a:pPr>
            <a:r>
              <a:rPr lang="cs-CZ" sz="3200" b="1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Příčiny </a:t>
            </a:r>
            <a:r>
              <a:rPr lang="cs-CZ" sz="32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ohrožení</a:t>
            </a:r>
            <a:r>
              <a:rPr lang="cs-CZ" sz="3200" b="1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indent="0">
              <a:lnSpc>
                <a:spcPct val="120000"/>
              </a:lnSpc>
              <a:spcAft>
                <a:spcPts val="450"/>
              </a:spcAft>
              <a:buNone/>
            </a:pPr>
            <a:r>
              <a:rPr lang="cs-CZ" sz="3200" b="1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Intenzifikace lesnického hospodaření </a:t>
            </a:r>
            <a:r>
              <a:rPr lang="cs-CZ" sz="3200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tetřev není schopen žít ve stejnověké smrkové monokultuře, která neposkytuje dostatek potravních zdrojů a ani úkrytů vhodných ke stavbě hnízda; problémem jsou i kovové oplocenky (past, kterou ptáci nevidí a můžou se o ně zabít); absence mrtvého dřeva</a:t>
            </a:r>
          </a:p>
          <a:p>
            <a:pPr marL="0" indent="0">
              <a:lnSpc>
                <a:spcPct val="120000"/>
              </a:lnSpc>
              <a:spcAft>
                <a:spcPts val="450"/>
              </a:spcAft>
              <a:buNone/>
            </a:pPr>
            <a:r>
              <a:rPr lang="cs-CZ" sz="3200" b="1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Rušení při toku a během zimování </a:t>
            </a:r>
            <a:r>
              <a:rPr lang="cs-CZ" sz="3200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tetřev je citlivý na vyrušování, škodí mu pohyb turistů a to zejména v době toku</a:t>
            </a:r>
            <a:endParaRPr lang="cs-CZ" sz="32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450"/>
              </a:spcAft>
              <a:buNone/>
            </a:pPr>
            <a:endParaRPr lang="cs-CZ" b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450"/>
              </a:spcAft>
              <a:buNone/>
            </a:pPr>
            <a:endParaRPr lang="cs-CZ" b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450"/>
              </a:spcAft>
              <a:buNone/>
            </a:pPr>
            <a:endParaRPr lang="cs-CZ" b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450"/>
              </a:spcAft>
              <a:buNone/>
            </a:pPr>
            <a:endParaRPr lang="cs-CZ" b="1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450"/>
              </a:spcAft>
              <a:buNone/>
            </a:pPr>
            <a:endParaRPr lang="cs-CZ" b="1" dirty="0" smtClean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450"/>
              </a:spcAft>
              <a:buNone/>
            </a:pPr>
            <a:endParaRPr lang="cs-CZ" b="1" dirty="0" smtClean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Aft>
                <a:spcPts val="450"/>
              </a:spcAft>
              <a:buNone/>
            </a:pPr>
            <a:r>
              <a:rPr lang="cs-CZ" sz="3200" b="1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 RAP: vyhlášení tetřevích oblastí </a:t>
            </a:r>
            <a:r>
              <a:rPr lang="cs-CZ" sz="3200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(klíčová místa pro tetřeva v CHKO Beskydy, kde se budou provádět cílená </a:t>
            </a:r>
            <a:r>
              <a:rPr lang="cs-CZ" sz="3200" dirty="0" err="1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managementová</a:t>
            </a:r>
            <a:r>
              <a:rPr lang="cs-CZ" sz="3200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opatření a minimalizace aktivity turistů – prořezávky porostů, podsadby); </a:t>
            </a:r>
            <a:r>
              <a:rPr lang="cs-CZ" sz="3200" b="1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posilování populací</a:t>
            </a:r>
            <a:r>
              <a:rPr lang="cs-CZ" sz="3200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introdukcí z odchovny, kterou provozují Lesy ČR:</a:t>
            </a:r>
            <a:endParaRPr lang="cs-CZ" sz="3200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7142514" y="6408000"/>
            <a:ext cx="16834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9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9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9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18" y="3325905"/>
            <a:ext cx="2851981" cy="192741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5683" y="3004671"/>
            <a:ext cx="1927414" cy="256988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8337" y="3038452"/>
            <a:ext cx="1927416" cy="250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11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14185"/>
          </a:xfrm>
        </p:spPr>
        <p:txBody>
          <a:bodyPr>
            <a:normAutofit/>
          </a:bodyPr>
          <a:lstStyle/>
          <a:p>
            <a:pPr defTabSz="457200">
              <a:lnSpc>
                <a:spcPts val="4500"/>
              </a:lnSpc>
            </a:pPr>
            <a:r>
              <a:rPr lang="cs-CZ" sz="3000" b="1" dirty="0">
                <a:solidFill>
                  <a:srgbClr val="006047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PP </a:t>
            </a:r>
            <a:r>
              <a:rPr lang="cs-CZ" sz="30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–</a:t>
            </a:r>
            <a:r>
              <a:rPr lang="cs-CZ" sz="3000" b="1" dirty="0" smtClean="0">
                <a:solidFill>
                  <a:srgbClr val="006047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 </a:t>
            </a:r>
            <a:r>
              <a:rPr lang="cs-CZ" sz="3000" b="1" dirty="0">
                <a:solidFill>
                  <a:srgbClr val="006047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bobr evropský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1564" y="1379311"/>
            <a:ext cx="7886700" cy="4351338"/>
          </a:xfrm>
        </p:spPr>
        <p:txBody>
          <a:bodyPr>
            <a:normAutofit fontScale="85000" lnSpcReduction="10000"/>
          </a:bodyPr>
          <a:lstStyle/>
          <a:p>
            <a:pPr marL="257040" indent="-256680" defTabSz="457200">
              <a:lnSpc>
                <a:spcPct val="100000"/>
              </a:lnSpc>
              <a:spcAft>
                <a:spcPts val="451"/>
              </a:spcAft>
              <a:buClr>
                <a:srgbClr val="006047"/>
              </a:buClr>
              <a:buFont typeface="Arial"/>
              <a:buChar char="•"/>
            </a:pPr>
            <a:r>
              <a:rPr lang="cs-CZ" sz="1700" spc="-1" dirty="0">
                <a:solidFill>
                  <a:srgbClr val="006047"/>
                </a:solidFill>
                <a:latin typeface="Arial"/>
              </a:rPr>
              <a:t>Program schválen v roce 2013</a:t>
            </a:r>
          </a:p>
          <a:p>
            <a:pPr marL="257040" indent="-256680" algn="just" defTabSz="457200">
              <a:lnSpc>
                <a:spcPct val="100000"/>
              </a:lnSpc>
              <a:spcAft>
                <a:spcPts val="451"/>
              </a:spcAft>
              <a:buClr>
                <a:srgbClr val="006047"/>
              </a:buClr>
              <a:buFont typeface="Arial"/>
              <a:buChar char="•"/>
            </a:pPr>
            <a:r>
              <a:rPr lang="cs-CZ" sz="1700" spc="-1" dirty="0">
                <a:solidFill>
                  <a:srgbClr val="006047"/>
                </a:solidFill>
                <a:latin typeface="Arial"/>
              </a:rPr>
              <a:t>Hlavní cíl: </a:t>
            </a:r>
            <a:r>
              <a:rPr lang="cs-CZ" sz="1700" spc="-1" dirty="0">
                <a:latin typeface="Arial"/>
              </a:rPr>
              <a:t>životaschopná populace bobra evropského, jejíž existence bude společensky a ekonomicky přijatelná</a:t>
            </a:r>
          </a:p>
          <a:p>
            <a:pPr marL="257040" indent="-256680" algn="just" defTabSz="457200">
              <a:lnSpc>
                <a:spcPct val="100000"/>
              </a:lnSpc>
              <a:spcAft>
                <a:spcPts val="451"/>
              </a:spcAft>
              <a:buClr>
                <a:srgbClr val="006047"/>
              </a:buClr>
              <a:buFont typeface="Arial"/>
              <a:buChar char="•"/>
            </a:pPr>
            <a:r>
              <a:rPr lang="cs-CZ" sz="1700" spc="-1" dirty="0">
                <a:latin typeface="Arial"/>
              </a:rPr>
              <a:t>Aktuální odhadovaná početnost: více než 10 000 </a:t>
            </a:r>
            <a:r>
              <a:rPr lang="cs-CZ" sz="1700" spc="-1" dirty="0" smtClean="0">
                <a:latin typeface="Arial"/>
              </a:rPr>
              <a:t>jedinců (stav 2019)</a:t>
            </a:r>
            <a:endParaRPr lang="cs-CZ" sz="1700" spc="-1" dirty="0">
              <a:latin typeface="Arial"/>
            </a:endParaRPr>
          </a:p>
          <a:p>
            <a:pPr marL="257040" indent="-256680" algn="just" defTabSz="457200">
              <a:lnSpc>
                <a:spcPct val="100000"/>
              </a:lnSpc>
              <a:spcAft>
                <a:spcPts val="451"/>
              </a:spcAft>
              <a:buClr>
                <a:srgbClr val="006047"/>
              </a:buClr>
              <a:buFont typeface="Arial"/>
              <a:buChar char="•"/>
            </a:pPr>
            <a:r>
              <a:rPr lang="cs-CZ" sz="1700" spc="-1" dirty="0">
                <a:solidFill>
                  <a:srgbClr val="006047"/>
                </a:solidFill>
                <a:latin typeface="Arial"/>
              </a:rPr>
              <a:t>Hlavní aktivity PP jsou zaměřeny na:</a:t>
            </a:r>
          </a:p>
          <a:p>
            <a:pPr marL="612000" indent="-342900" algn="just" defTabSz="457200">
              <a:lnSpc>
                <a:spcPct val="100000"/>
              </a:lnSpc>
              <a:spcBef>
                <a:spcPts val="0"/>
              </a:spcBef>
              <a:spcAft>
                <a:spcPts val="451"/>
              </a:spcAft>
              <a:buClr>
                <a:srgbClr val="006047"/>
              </a:buClr>
              <a:buAutoNum type="alphaUcParenR"/>
            </a:pPr>
            <a:r>
              <a:rPr lang="cs-CZ" sz="1700" b="1" spc="-1" dirty="0" smtClean="0">
                <a:solidFill>
                  <a:srgbClr val="006047"/>
                </a:solidFill>
                <a:latin typeface="Arial"/>
              </a:rPr>
              <a:t>osvětová </a:t>
            </a:r>
            <a:r>
              <a:rPr lang="cs-CZ" sz="1700" b="1" spc="-1" dirty="0">
                <a:solidFill>
                  <a:srgbClr val="006047"/>
                </a:solidFill>
                <a:latin typeface="Arial"/>
              </a:rPr>
              <a:t>činnost </a:t>
            </a:r>
            <a:r>
              <a:rPr lang="cs-CZ" sz="1700" spc="-1" dirty="0">
                <a:solidFill>
                  <a:srgbClr val="006047"/>
                </a:solidFill>
                <a:latin typeface="Arial"/>
              </a:rPr>
              <a:t>– </a:t>
            </a:r>
            <a:r>
              <a:rPr lang="cs-CZ" sz="1700" spc="-1" dirty="0">
                <a:latin typeface="Arial"/>
              </a:rPr>
              <a:t>zdůraznění </a:t>
            </a:r>
            <a:r>
              <a:rPr lang="cs-CZ" sz="1700" b="1" spc="-1" dirty="0">
                <a:latin typeface="Arial"/>
              </a:rPr>
              <a:t>významu bobřích hrází </a:t>
            </a:r>
            <a:r>
              <a:rPr lang="cs-CZ" sz="1700" spc="-1" dirty="0">
                <a:latin typeface="Arial"/>
              </a:rPr>
              <a:t>v souvislosti s </a:t>
            </a:r>
            <a:r>
              <a:rPr lang="cs-CZ" sz="1700" b="1" spc="-1" dirty="0">
                <a:latin typeface="Arial"/>
              </a:rPr>
              <a:t>retencí</a:t>
            </a:r>
            <a:r>
              <a:rPr lang="cs-CZ" sz="1700" spc="-1" dirty="0">
                <a:latin typeface="Arial"/>
              </a:rPr>
              <a:t> </a:t>
            </a:r>
          </a:p>
          <a:p>
            <a:pPr marL="269100" indent="0" algn="just" defTabSz="457200">
              <a:lnSpc>
                <a:spcPct val="100000"/>
              </a:lnSpc>
              <a:spcBef>
                <a:spcPts val="0"/>
              </a:spcBef>
              <a:spcAft>
                <a:spcPts val="451"/>
              </a:spcAft>
              <a:buClr>
                <a:srgbClr val="006047"/>
              </a:buClr>
              <a:buNone/>
            </a:pPr>
            <a:r>
              <a:rPr lang="cs-CZ" sz="1700" spc="-1" dirty="0">
                <a:latin typeface="Arial"/>
              </a:rPr>
              <a:t>       </a:t>
            </a:r>
            <a:r>
              <a:rPr lang="cs-CZ" sz="1700" b="1" spc="-1" dirty="0">
                <a:latin typeface="Arial"/>
              </a:rPr>
              <a:t>vody</a:t>
            </a:r>
            <a:r>
              <a:rPr lang="cs-CZ" sz="1700" spc="-1" dirty="0">
                <a:latin typeface="Arial"/>
              </a:rPr>
              <a:t> </a:t>
            </a:r>
            <a:r>
              <a:rPr lang="cs-CZ" sz="1700" spc="-1" dirty="0" smtClean="0">
                <a:latin typeface="Arial"/>
              </a:rPr>
              <a:t>v krajině</a:t>
            </a:r>
            <a:r>
              <a:rPr lang="cs-CZ" sz="1700" spc="-1" dirty="0">
                <a:latin typeface="Arial"/>
              </a:rPr>
              <a:t>, v souvislosti se zlepšením ekologicko-morfologického stavu</a:t>
            </a:r>
          </a:p>
          <a:p>
            <a:pPr marL="269100" indent="0" algn="just" defTabSz="457200">
              <a:lnSpc>
                <a:spcPct val="100000"/>
              </a:lnSpc>
              <a:spcBef>
                <a:spcPts val="0"/>
              </a:spcBef>
              <a:spcAft>
                <a:spcPts val="451"/>
              </a:spcAft>
              <a:buClr>
                <a:srgbClr val="006047"/>
              </a:buClr>
              <a:buNone/>
            </a:pPr>
            <a:r>
              <a:rPr lang="cs-CZ" sz="1700" spc="-1" dirty="0">
                <a:latin typeface="Arial"/>
              </a:rPr>
              <a:t>       toku, zlepšením kvality </a:t>
            </a:r>
            <a:r>
              <a:rPr lang="cs-CZ" sz="1700" spc="-1" dirty="0" smtClean="0">
                <a:latin typeface="Arial"/>
              </a:rPr>
              <a:t>vody, vznikem mokřadů </a:t>
            </a:r>
            <a:r>
              <a:rPr lang="cs-CZ" sz="1700" spc="-1" dirty="0">
                <a:latin typeface="Arial"/>
              </a:rPr>
              <a:t>a zvýšením druhové rozmanitosti </a:t>
            </a:r>
            <a:r>
              <a:rPr lang="cs-CZ" sz="1700" spc="-1" dirty="0" smtClean="0">
                <a:latin typeface="Arial"/>
              </a:rPr>
              <a:t>na</a:t>
            </a:r>
          </a:p>
          <a:p>
            <a:pPr marL="269100" indent="0" algn="just" defTabSz="457200">
              <a:lnSpc>
                <a:spcPct val="100000"/>
              </a:lnSpc>
              <a:spcBef>
                <a:spcPts val="0"/>
              </a:spcBef>
              <a:spcAft>
                <a:spcPts val="451"/>
              </a:spcAft>
              <a:buClr>
                <a:srgbClr val="006047"/>
              </a:buClr>
              <a:buNone/>
            </a:pPr>
            <a:r>
              <a:rPr lang="cs-CZ" sz="1700" spc="-1" dirty="0">
                <a:latin typeface="Arial"/>
              </a:rPr>
              <a:t> </a:t>
            </a:r>
            <a:r>
              <a:rPr lang="cs-CZ" sz="1700" spc="-1" dirty="0" smtClean="0">
                <a:latin typeface="Arial"/>
              </a:rPr>
              <a:t>       hrázemi ovlivněných </a:t>
            </a:r>
            <a:r>
              <a:rPr lang="cs-CZ" sz="1700" spc="-1" dirty="0">
                <a:latin typeface="Arial"/>
              </a:rPr>
              <a:t>lokalitách</a:t>
            </a:r>
          </a:p>
          <a:p>
            <a:pPr marL="360" indent="0" algn="just" defTabSz="457200">
              <a:lnSpc>
                <a:spcPct val="100000"/>
              </a:lnSpc>
              <a:spcBef>
                <a:spcPts val="0"/>
              </a:spcBef>
              <a:spcAft>
                <a:spcPts val="451"/>
              </a:spcAft>
              <a:buClr>
                <a:srgbClr val="006047"/>
              </a:buClr>
              <a:buNone/>
            </a:pPr>
            <a:r>
              <a:rPr lang="cs-CZ" sz="1700" b="1" spc="-1" dirty="0">
                <a:solidFill>
                  <a:srgbClr val="006047"/>
                </a:solidFill>
                <a:latin typeface="Arial"/>
              </a:rPr>
              <a:t>     B)   řešení konfliktních situací </a:t>
            </a:r>
            <a:r>
              <a:rPr lang="cs-CZ" sz="1700" spc="-1" dirty="0">
                <a:solidFill>
                  <a:srgbClr val="006047"/>
                </a:solidFill>
                <a:latin typeface="Arial"/>
              </a:rPr>
              <a:t>– </a:t>
            </a:r>
            <a:r>
              <a:rPr lang="cs-CZ" sz="1700" spc="-1" dirty="0">
                <a:latin typeface="Arial"/>
              </a:rPr>
              <a:t>viz publikace Průvodce soužití s bobrem,  </a:t>
            </a:r>
          </a:p>
          <a:p>
            <a:pPr marL="360" indent="0" algn="just" defTabSz="457200">
              <a:lnSpc>
                <a:spcPct val="100000"/>
              </a:lnSpc>
              <a:spcBef>
                <a:spcPts val="0"/>
              </a:spcBef>
              <a:spcAft>
                <a:spcPts val="451"/>
              </a:spcAft>
              <a:buClr>
                <a:srgbClr val="006047"/>
              </a:buClr>
              <a:buNone/>
            </a:pPr>
            <a:r>
              <a:rPr lang="cs-CZ" sz="1700" spc="-1" dirty="0">
                <a:latin typeface="Arial"/>
              </a:rPr>
              <a:t>             snaha ověřovat funkčnost jednotlivých opatření</a:t>
            </a:r>
          </a:p>
          <a:p>
            <a:pPr marL="360" indent="0" algn="just" defTabSz="457200">
              <a:lnSpc>
                <a:spcPct val="100000"/>
              </a:lnSpc>
              <a:spcBef>
                <a:spcPts val="0"/>
              </a:spcBef>
              <a:spcAft>
                <a:spcPts val="451"/>
              </a:spcAft>
              <a:buClr>
                <a:srgbClr val="006047"/>
              </a:buClr>
              <a:buNone/>
            </a:pPr>
            <a:r>
              <a:rPr lang="cs-CZ" sz="1700" b="1" spc="-1" dirty="0">
                <a:solidFill>
                  <a:srgbClr val="006047"/>
                </a:solidFill>
                <a:latin typeface="Arial"/>
              </a:rPr>
              <a:t>     C)   podpora preventivních opatření </a:t>
            </a:r>
            <a:r>
              <a:rPr lang="cs-CZ" sz="1700" spc="-1" dirty="0">
                <a:latin typeface="Arial"/>
              </a:rPr>
              <a:t>pro předcházení konflikt. situací</a:t>
            </a:r>
          </a:p>
          <a:p>
            <a:pPr marL="360" indent="0" algn="just" defTabSz="457200">
              <a:lnSpc>
                <a:spcPct val="100000"/>
              </a:lnSpc>
              <a:spcBef>
                <a:spcPts val="0"/>
              </a:spcBef>
              <a:spcAft>
                <a:spcPts val="451"/>
              </a:spcAft>
              <a:buClr>
                <a:srgbClr val="006047"/>
              </a:buClr>
              <a:buNone/>
            </a:pPr>
            <a:r>
              <a:rPr lang="cs-CZ" sz="1700" spc="-1" dirty="0">
                <a:solidFill>
                  <a:srgbClr val="006047"/>
                </a:solidFill>
                <a:latin typeface="Arial"/>
              </a:rPr>
              <a:t>     </a:t>
            </a:r>
            <a:r>
              <a:rPr lang="cs-CZ" sz="1700" b="1" spc="-1" dirty="0">
                <a:solidFill>
                  <a:srgbClr val="006047"/>
                </a:solidFill>
                <a:latin typeface="Arial"/>
              </a:rPr>
              <a:t>D)   systém náhrady škod </a:t>
            </a:r>
            <a:r>
              <a:rPr lang="cs-CZ" sz="1700" spc="-1" dirty="0">
                <a:solidFill>
                  <a:srgbClr val="006047"/>
                </a:solidFill>
                <a:latin typeface="Arial"/>
              </a:rPr>
              <a:t>dle z. č. 115/2000 Sb. – </a:t>
            </a:r>
            <a:r>
              <a:rPr lang="cs-CZ" sz="1700" spc="-1" dirty="0">
                <a:latin typeface="Arial"/>
              </a:rPr>
              <a:t>zlepšení efektivity </a:t>
            </a:r>
          </a:p>
          <a:p>
            <a:pPr marL="360" indent="0" algn="just" defTabSz="457200">
              <a:lnSpc>
                <a:spcPct val="100000"/>
              </a:lnSpc>
              <a:spcBef>
                <a:spcPts val="0"/>
              </a:spcBef>
              <a:spcAft>
                <a:spcPts val="451"/>
              </a:spcAft>
              <a:buClr>
                <a:srgbClr val="006047"/>
              </a:buClr>
              <a:buNone/>
            </a:pPr>
            <a:r>
              <a:rPr lang="cs-CZ" sz="1700" spc="-1" dirty="0">
                <a:latin typeface="Arial"/>
              </a:rPr>
              <a:t>             a funkčnosti</a:t>
            </a:r>
          </a:p>
          <a:p>
            <a:pPr marL="360" indent="0" defTabSz="457200">
              <a:lnSpc>
                <a:spcPct val="100000"/>
              </a:lnSpc>
              <a:spcAft>
                <a:spcPts val="451"/>
              </a:spcAft>
              <a:buClr>
                <a:srgbClr val="006047"/>
              </a:buClr>
              <a:buNone/>
            </a:pPr>
            <a:r>
              <a:rPr lang="cs-CZ" sz="1500" spc="-1" dirty="0">
                <a:latin typeface="Arial"/>
              </a:rPr>
              <a:t>     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5538EC3-73E4-6442-801E-7AA111C68DF6}"/>
              </a:ext>
            </a:extLst>
          </p:cNvPr>
          <p:cNvSpPr/>
          <p:nvPr/>
        </p:nvSpPr>
        <p:spPr>
          <a:xfrm>
            <a:off x="318013" y="6408000"/>
            <a:ext cx="2093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9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ZP, PP a RAP aktuálně</a:t>
            </a:r>
            <a:r>
              <a:rPr lang="cs-CZ" sz="9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9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9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29. 4..2021</a:t>
            </a:r>
          </a:p>
          <a:p>
            <a:endParaRPr lang="cs-CZ" sz="900" dirty="0">
              <a:solidFill>
                <a:srgbClr val="84BF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9222A6-1DF1-4E2D-98E6-750D12219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687" y="72118"/>
            <a:ext cx="2208823" cy="1600200"/>
          </a:xfrm>
          <a:prstGeom prst="rect">
            <a:avLst/>
          </a:prstGeom>
        </p:spPr>
      </p:pic>
      <p:pic>
        <p:nvPicPr>
          <p:cNvPr id="10" name="Obrázek 1">
            <a:extLst>
              <a:ext uri="{FF2B5EF4-FFF2-40B4-BE49-F238E27FC236}">
                <a16:creationId xmlns:a16="http://schemas.microsoft.com/office/drawing/2014/main" id="{2A195F54-BA26-499F-97CF-5EC270F100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653" y="3777640"/>
            <a:ext cx="1729285" cy="247003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7142514" y="6408000"/>
            <a:ext cx="16834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9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9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9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</p:spTree>
    <p:extLst>
      <p:ext uri="{BB962C8B-B14F-4D97-AF65-F5344CB8AC3E}">
        <p14:creationId xmlns:p14="http://schemas.microsoft.com/office/powerpoint/2010/main" val="315371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3192" y="365126"/>
            <a:ext cx="8122158" cy="1014185"/>
          </a:xfrm>
        </p:spPr>
        <p:txBody>
          <a:bodyPr>
            <a:normAutofit/>
          </a:bodyPr>
          <a:lstStyle/>
          <a:p>
            <a:pPr defTabSz="457200">
              <a:lnSpc>
                <a:spcPts val="4500"/>
              </a:lnSpc>
            </a:pPr>
            <a:r>
              <a:rPr lang="cs-CZ" sz="3000" b="1" dirty="0">
                <a:solidFill>
                  <a:srgbClr val="006047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PP – </a:t>
            </a:r>
            <a:r>
              <a:rPr lang="cs-CZ" sz="3000" b="1" dirty="0" smtClean="0">
                <a:solidFill>
                  <a:srgbClr val="006047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vydra říční</a:t>
            </a:r>
            <a:endParaRPr lang="cs-CZ" sz="3000" b="1" dirty="0">
              <a:solidFill>
                <a:srgbClr val="006047"/>
              </a:solidFill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18013" y="1379311"/>
            <a:ext cx="8110251" cy="4351338"/>
          </a:xfrm>
        </p:spPr>
        <p:txBody>
          <a:bodyPr>
            <a:normAutofit lnSpcReduction="10000"/>
          </a:bodyPr>
          <a:lstStyle/>
          <a:p>
            <a:pPr marL="257040" indent="-256680" defTabSz="457200">
              <a:lnSpc>
                <a:spcPct val="100000"/>
              </a:lnSpc>
              <a:spcAft>
                <a:spcPts val="451"/>
              </a:spcAft>
              <a:buClr>
                <a:srgbClr val="006047"/>
              </a:buClr>
              <a:buFont typeface="Arial"/>
              <a:buChar char="•"/>
            </a:pPr>
            <a:r>
              <a:rPr lang="cs-CZ" sz="1600" spc="-1" dirty="0">
                <a:solidFill>
                  <a:srgbClr val="006047"/>
                </a:solidFill>
                <a:latin typeface="Arial"/>
              </a:rPr>
              <a:t>Program </a:t>
            </a:r>
            <a:r>
              <a:rPr lang="cs-CZ" sz="1600" spc="-1" dirty="0" smtClean="0">
                <a:solidFill>
                  <a:srgbClr val="006047"/>
                </a:solidFill>
                <a:latin typeface="Arial"/>
              </a:rPr>
              <a:t>péče schválen </a:t>
            </a:r>
            <a:r>
              <a:rPr lang="cs-CZ" sz="1600" spc="-1" dirty="0">
                <a:solidFill>
                  <a:srgbClr val="006047"/>
                </a:solidFill>
                <a:latin typeface="Arial"/>
              </a:rPr>
              <a:t>v roce </a:t>
            </a:r>
            <a:r>
              <a:rPr lang="cs-CZ" sz="1600" spc="-1" dirty="0" smtClean="0">
                <a:solidFill>
                  <a:srgbClr val="006047"/>
                </a:solidFill>
                <a:latin typeface="Arial"/>
              </a:rPr>
              <a:t>2009</a:t>
            </a:r>
          </a:p>
          <a:p>
            <a:pPr marL="257040" indent="-256680" defTabSz="457200">
              <a:lnSpc>
                <a:spcPct val="100000"/>
              </a:lnSpc>
              <a:spcAft>
                <a:spcPts val="451"/>
              </a:spcAft>
              <a:buClr>
                <a:srgbClr val="006047"/>
              </a:buClr>
              <a:buFont typeface="Arial"/>
              <a:buChar char="•"/>
            </a:pPr>
            <a:r>
              <a:rPr lang="cs-CZ" sz="1600" spc="-1" dirty="0">
                <a:latin typeface="Arial"/>
              </a:rPr>
              <a:t>v</a:t>
            </a:r>
            <a:r>
              <a:rPr lang="cs-CZ" sz="1600" spc="-1" dirty="0" smtClean="0">
                <a:latin typeface="Arial"/>
              </a:rPr>
              <a:t> současné době probíhá vyhodnocení realizace PP </a:t>
            </a:r>
          </a:p>
          <a:p>
            <a:pPr marL="257040" indent="-256680" defTabSz="457200">
              <a:lnSpc>
                <a:spcPct val="100000"/>
              </a:lnSpc>
              <a:spcAft>
                <a:spcPts val="451"/>
              </a:spcAft>
              <a:buClr>
                <a:srgbClr val="006047"/>
              </a:buClr>
              <a:buFont typeface="Arial"/>
              <a:buChar char="•"/>
            </a:pPr>
            <a:r>
              <a:rPr lang="cs-CZ" sz="1600" b="1" spc="-1" dirty="0" smtClean="0">
                <a:solidFill>
                  <a:srgbClr val="006047"/>
                </a:solidFill>
                <a:latin typeface="Arial"/>
              </a:rPr>
              <a:t>Hlavní </a:t>
            </a:r>
            <a:r>
              <a:rPr lang="cs-CZ" sz="1600" b="1" spc="-1" dirty="0">
                <a:solidFill>
                  <a:srgbClr val="006047"/>
                </a:solidFill>
                <a:latin typeface="Arial"/>
              </a:rPr>
              <a:t>cíl</a:t>
            </a:r>
            <a:r>
              <a:rPr lang="cs-CZ" sz="1600" spc="-1" dirty="0">
                <a:solidFill>
                  <a:srgbClr val="006047"/>
                </a:solidFill>
                <a:latin typeface="Arial"/>
              </a:rPr>
              <a:t>: </a:t>
            </a:r>
            <a:r>
              <a:rPr lang="cs-CZ" sz="1600" spc="-1" dirty="0">
                <a:latin typeface="Arial"/>
              </a:rPr>
              <a:t>Zajistit nezhoršení stavu z hlediska velikosti populace a plochy areálu rozšíření vydry říční v rámci ČR</a:t>
            </a:r>
            <a:r>
              <a:rPr lang="cs-CZ" sz="1600" spc="-1" dirty="0" smtClean="0">
                <a:latin typeface="Arial"/>
              </a:rPr>
              <a:t>.</a:t>
            </a:r>
          </a:p>
          <a:p>
            <a:pPr marL="257040" indent="-256680" algn="just" defTabSz="457200">
              <a:lnSpc>
                <a:spcPct val="100000"/>
              </a:lnSpc>
              <a:spcAft>
                <a:spcPts val="451"/>
              </a:spcAft>
              <a:buClr>
                <a:srgbClr val="006047"/>
              </a:buClr>
              <a:buFont typeface="Arial"/>
              <a:buChar char="•"/>
            </a:pPr>
            <a:r>
              <a:rPr lang="cs-CZ" sz="1600" spc="-1" dirty="0" smtClean="0">
                <a:solidFill>
                  <a:srgbClr val="006047"/>
                </a:solidFill>
                <a:latin typeface="Arial"/>
              </a:rPr>
              <a:t>Hlavní </a:t>
            </a:r>
            <a:r>
              <a:rPr lang="cs-CZ" sz="1600" spc="-1" dirty="0">
                <a:solidFill>
                  <a:srgbClr val="006047"/>
                </a:solidFill>
                <a:latin typeface="Arial"/>
              </a:rPr>
              <a:t>aktivity PP jsou zaměřeny na:</a:t>
            </a:r>
          </a:p>
          <a:p>
            <a:pPr marL="612000" indent="-342900" algn="just" defTabSz="457200">
              <a:lnSpc>
                <a:spcPct val="100000"/>
              </a:lnSpc>
              <a:spcBef>
                <a:spcPts val="0"/>
              </a:spcBef>
              <a:spcAft>
                <a:spcPts val="451"/>
              </a:spcAft>
              <a:buClr>
                <a:srgbClr val="006047"/>
              </a:buClr>
              <a:buAutoNum type="alphaUcParenR"/>
            </a:pPr>
            <a:r>
              <a:rPr lang="cs-CZ" sz="1600" b="1" spc="-1" dirty="0" smtClean="0">
                <a:solidFill>
                  <a:srgbClr val="006047"/>
                </a:solidFill>
                <a:latin typeface="Arial"/>
              </a:rPr>
              <a:t>osvětovou </a:t>
            </a:r>
            <a:r>
              <a:rPr lang="cs-CZ" sz="1600" b="1" spc="-1" dirty="0">
                <a:solidFill>
                  <a:srgbClr val="006047"/>
                </a:solidFill>
                <a:latin typeface="Arial"/>
              </a:rPr>
              <a:t>činnost </a:t>
            </a:r>
            <a:r>
              <a:rPr lang="cs-CZ" sz="1600" spc="-1" dirty="0" smtClean="0">
                <a:solidFill>
                  <a:srgbClr val="006047"/>
                </a:solidFill>
                <a:latin typeface="Arial"/>
              </a:rPr>
              <a:t>– </a:t>
            </a:r>
            <a:r>
              <a:rPr lang="cs-CZ" sz="1600" spc="-1" dirty="0" smtClean="0">
                <a:latin typeface="Arial"/>
              </a:rPr>
              <a:t>osvěta cílových skupin – zejména rybáři a rybníkáři, snaha zlepšit jejich vztah k vydře, dále pak správci komunikací a laická veřejnost, </a:t>
            </a:r>
          </a:p>
          <a:p>
            <a:pPr marL="612000" indent="-342900" algn="just" defTabSz="457200">
              <a:lnSpc>
                <a:spcPct val="100000"/>
              </a:lnSpc>
              <a:spcBef>
                <a:spcPts val="0"/>
              </a:spcBef>
              <a:spcAft>
                <a:spcPts val="451"/>
              </a:spcAft>
              <a:buClr>
                <a:srgbClr val="006047"/>
              </a:buClr>
              <a:buAutoNum type="alphaUcParenR"/>
            </a:pPr>
            <a:r>
              <a:rPr lang="cs-CZ" sz="1600" b="1" spc="-1" dirty="0" smtClean="0">
                <a:solidFill>
                  <a:srgbClr val="006047"/>
                </a:solidFill>
                <a:latin typeface="Arial"/>
              </a:rPr>
              <a:t>minimalizaci negativního vlivu dopravy na populaci vydry </a:t>
            </a:r>
            <a:r>
              <a:rPr lang="cs-CZ" sz="1600" spc="-1" dirty="0" smtClean="0">
                <a:solidFill>
                  <a:srgbClr val="006047"/>
                </a:solidFill>
                <a:latin typeface="Arial"/>
              </a:rPr>
              <a:t>– </a:t>
            </a:r>
            <a:r>
              <a:rPr lang="cs-CZ" sz="1600" spc="-1" dirty="0" smtClean="0">
                <a:latin typeface="Arial"/>
              </a:rPr>
              <a:t>návrhy řešení viz publikace Vydra a doprava,</a:t>
            </a:r>
          </a:p>
          <a:p>
            <a:pPr marL="612000" indent="-342900" algn="just" defTabSz="457200">
              <a:lnSpc>
                <a:spcPct val="100000"/>
              </a:lnSpc>
              <a:spcBef>
                <a:spcPts val="0"/>
              </a:spcBef>
              <a:spcAft>
                <a:spcPts val="451"/>
              </a:spcAft>
              <a:buClr>
                <a:srgbClr val="006047"/>
              </a:buClr>
              <a:buAutoNum type="alphaUcParenR"/>
            </a:pPr>
            <a:r>
              <a:rPr lang="cs-CZ" sz="1600" b="1" spc="-1" dirty="0" smtClean="0">
                <a:solidFill>
                  <a:srgbClr val="006047"/>
                </a:solidFill>
                <a:latin typeface="Arial"/>
              </a:rPr>
              <a:t>systém </a:t>
            </a:r>
            <a:r>
              <a:rPr lang="cs-CZ" sz="1600" b="1" spc="-1" dirty="0">
                <a:solidFill>
                  <a:srgbClr val="006047"/>
                </a:solidFill>
                <a:latin typeface="Arial"/>
              </a:rPr>
              <a:t>náhrady škod </a:t>
            </a:r>
            <a:r>
              <a:rPr lang="cs-CZ" sz="1600" spc="-1" dirty="0">
                <a:solidFill>
                  <a:srgbClr val="006047"/>
                </a:solidFill>
                <a:latin typeface="Arial"/>
              </a:rPr>
              <a:t>dle z. č. 115/2000 Sb. – </a:t>
            </a:r>
            <a:r>
              <a:rPr lang="cs-CZ" sz="1600" spc="-1" dirty="0">
                <a:latin typeface="Arial"/>
              </a:rPr>
              <a:t>zlepšení efektivity </a:t>
            </a:r>
            <a:r>
              <a:rPr lang="cs-CZ" sz="1600" spc="-1" dirty="0" smtClean="0">
                <a:latin typeface="Arial"/>
              </a:rPr>
              <a:t>a funkčnosti,</a:t>
            </a:r>
          </a:p>
          <a:p>
            <a:pPr marL="612000" indent="-342900" algn="just" defTabSz="457200">
              <a:lnSpc>
                <a:spcPct val="100000"/>
              </a:lnSpc>
              <a:spcBef>
                <a:spcPts val="0"/>
              </a:spcBef>
              <a:spcAft>
                <a:spcPts val="451"/>
              </a:spcAft>
              <a:buClr>
                <a:srgbClr val="006047"/>
              </a:buClr>
              <a:buAutoNum type="alphaUcParenR"/>
            </a:pPr>
            <a:r>
              <a:rPr lang="cs-CZ" sz="1600" b="1" spc="-1" dirty="0">
                <a:solidFill>
                  <a:srgbClr val="006047"/>
                </a:solidFill>
                <a:latin typeface="Arial"/>
              </a:rPr>
              <a:t>v</a:t>
            </a:r>
            <a:r>
              <a:rPr lang="cs-CZ" sz="1600" b="1" spc="-1" dirty="0" smtClean="0">
                <a:solidFill>
                  <a:srgbClr val="006047"/>
                </a:solidFill>
                <a:latin typeface="Arial"/>
              </a:rPr>
              <a:t>ýzkum </a:t>
            </a:r>
            <a:r>
              <a:rPr lang="cs-CZ" sz="1600" spc="-1" dirty="0">
                <a:solidFill>
                  <a:srgbClr val="006047"/>
                </a:solidFill>
                <a:latin typeface="Arial"/>
              </a:rPr>
              <a:t>–</a:t>
            </a:r>
            <a:r>
              <a:rPr lang="cs-CZ" sz="1600" b="1" spc="-1" dirty="0" smtClean="0">
                <a:solidFill>
                  <a:srgbClr val="006047"/>
                </a:solidFill>
                <a:latin typeface="Arial"/>
              </a:rPr>
              <a:t> </a:t>
            </a:r>
            <a:r>
              <a:rPr lang="pl-PL" sz="1600" spc="-1" dirty="0" smtClean="0">
                <a:latin typeface="Arial"/>
              </a:rPr>
              <a:t>nové </a:t>
            </a:r>
            <a:r>
              <a:rPr lang="pl-PL" sz="1600" spc="-1" dirty="0">
                <a:latin typeface="Arial"/>
              </a:rPr>
              <a:t>poznatky z biologie a ekologie </a:t>
            </a:r>
            <a:r>
              <a:rPr lang="pl-PL" sz="1600" spc="-1" dirty="0" smtClean="0">
                <a:latin typeface="Arial"/>
              </a:rPr>
              <a:t>druhu.</a:t>
            </a:r>
            <a:r>
              <a:rPr lang="cs-CZ" sz="1600" spc="-1" dirty="0" smtClean="0">
                <a:latin typeface="Arial"/>
              </a:rPr>
              <a:t> </a:t>
            </a:r>
            <a:endParaRPr lang="cs-CZ" sz="1600" spc="-1" dirty="0">
              <a:latin typeface="Arial"/>
            </a:endParaRPr>
          </a:p>
          <a:p>
            <a:pPr marL="360" indent="0" algn="just" defTabSz="457200">
              <a:lnSpc>
                <a:spcPct val="100000"/>
              </a:lnSpc>
              <a:spcBef>
                <a:spcPts val="0"/>
              </a:spcBef>
              <a:spcAft>
                <a:spcPts val="451"/>
              </a:spcAft>
              <a:buClr>
                <a:srgbClr val="006047"/>
              </a:buClr>
              <a:buNone/>
            </a:pPr>
            <a:endParaRPr lang="cs-CZ" sz="1600" spc="-1" dirty="0" smtClean="0">
              <a:solidFill>
                <a:srgbClr val="006047"/>
              </a:solidFill>
              <a:latin typeface="Arial"/>
            </a:endParaRPr>
          </a:p>
          <a:p>
            <a:pPr marL="360" indent="0" defTabSz="457200">
              <a:lnSpc>
                <a:spcPct val="100000"/>
              </a:lnSpc>
              <a:spcBef>
                <a:spcPts val="0"/>
              </a:spcBef>
              <a:spcAft>
                <a:spcPts val="451"/>
              </a:spcAft>
              <a:buClr>
                <a:srgbClr val="006047"/>
              </a:buClr>
              <a:buNone/>
            </a:pPr>
            <a:r>
              <a:rPr lang="cs-CZ" sz="1600" spc="-1" dirty="0" smtClean="0">
                <a:latin typeface="Arial"/>
              </a:rPr>
              <a:t>Hodnocení </a:t>
            </a:r>
            <a:r>
              <a:rPr lang="cs-CZ" sz="1600" spc="-1" dirty="0">
                <a:latin typeface="Arial"/>
              </a:rPr>
              <a:t>naplňování cílů a účinnosti navržených opatření </a:t>
            </a:r>
            <a:r>
              <a:rPr lang="cs-CZ" sz="1600" spc="-1" dirty="0" smtClean="0">
                <a:latin typeface="Arial"/>
              </a:rPr>
              <a:t>je </a:t>
            </a:r>
            <a:r>
              <a:rPr lang="cs-CZ" sz="1600" spc="-1" dirty="0">
                <a:latin typeface="Arial"/>
              </a:rPr>
              <a:t>zajištěno </a:t>
            </a:r>
            <a:endParaRPr lang="cs-CZ" sz="1600" spc="-1" dirty="0" smtClean="0">
              <a:latin typeface="Arial"/>
            </a:endParaRPr>
          </a:p>
          <a:p>
            <a:pPr marL="360" indent="0" defTabSz="457200">
              <a:lnSpc>
                <a:spcPct val="100000"/>
              </a:lnSpc>
              <a:spcBef>
                <a:spcPts val="0"/>
              </a:spcBef>
              <a:spcAft>
                <a:spcPts val="451"/>
              </a:spcAft>
              <a:buClr>
                <a:srgbClr val="006047"/>
              </a:buClr>
              <a:buNone/>
            </a:pPr>
            <a:r>
              <a:rPr lang="cs-CZ" sz="1600" spc="-1" dirty="0" smtClean="0">
                <a:latin typeface="Arial"/>
              </a:rPr>
              <a:t>pravidelným </a:t>
            </a:r>
            <a:r>
              <a:rPr lang="cs-CZ" sz="1600" spc="-1" dirty="0">
                <a:latin typeface="Arial"/>
              </a:rPr>
              <a:t>monitoringem.</a:t>
            </a:r>
          </a:p>
          <a:p>
            <a:pPr marL="360" indent="0" defTabSz="457200">
              <a:lnSpc>
                <a:spcPct val="100000"/>
              </a:lnSpc>
              <a:spcBef>
                <a:spcPts val="0"/>
              </a:spcBef>
              <a:spcAft>
                <a:spcPts val="451"/>
              </a:spcAft>
              <a:buClr>
                <a:srgbClr val="006047"/>
              </a:buClr>
              <a:buNone/>
            </a:pPr>
            <a:endParaRPr lang="cs-CZ" sz="1700" spc="-1" dirty="0">
              <a:solidFill>
                <a:srgbClr val="006047"/>
              </a:solidFill>
              <a:latin typeface="Arial"/>
            </a:endParaRPr>
          </a:p>
          <a:p>
            <a:pPr marL="360" indent="0" defTabSz="457200">
              <a:lnSpc>
                <a:spcPct val="100000"/>
              </a:lnSpc>
              <a:spcAft>
                <a:spcPts val="451"/>
              </a:spcAft>
              <a:buClr>
                <a:srgbClr val="006047"/>
              </a:buClr>
              <a:buNone/>
            </a:pPr>
            <a:endParaRPr lang="cs-CZ" sz="1500" spc="-1" dirty="0">
              <a:solidFill>
                <a:srgbClr val="006047"/>
              </a:solidFill>
              <a:latin typeface="Arial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5538EC3-73E4-6442-801E-7AA111C68DF6}"/>
              </a:ext>
            </a:extLst>
          </p:cNvPr>
          <p:cNvSpPr/>
          <p:nvPr/>
        </p:nvSpPr>
        <p:spPr>
          <a:xfrm>
            <a:off x="318013" y="6408000"/>
            <a:ext cx="162576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9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ZP, PP a RAP </a:t>
            </a:r>
            <a:r>
              <a:rPr lang="cs-CZ" sz="900" dirty="0" smtClean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900" b="1" dirty="0" smtClean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</a:t>
            </a:r>
            <a:r>
              <a:rPr lang="cs-CZ" sz="900" dirty="0" smtClean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9. 4. 2021</a:t>
            </a:r>
            <a:endParaRPr lang="cs-CZ" sz="900" dirty="0">
              <a:solidFill>
                <a:srgbClr val="84BF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287" y="4485837"/>
            <a:ext cx="1451173" cy="215299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342" y="97313"/>
            <a:ext cx="2388510" cy="159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1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ts val="4500"/>
              </a:lnSpc>
            </a:pPr>
            <a:r>
              <a:rPr lang="cs-CZ" sz="3000" b="1" dirty="0">
                <a:solidFill>
                  <a:srgbClr val="006047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PP – vlk obecný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1564" y="1379311"/>
            <a:ext cx="8284424" cy="4688002"/>
          </a:xfrm>
        </p:spPr>
        <p:txBody>
          <a:bodyPr>
            <a:normAutofit/>
          </a:bodyPr>
          <a:lstStyle/>
          <a:p>
            <a:pPr marL="257040" indent="-256680" defTabSz="457200">
              <a:lnSpc>
                <a:spcPct val="100000"/>
              </a:lnSpc>
              <a:spcAft>
                <a:spcPts val="451"/>
              </a:spcAft>
              <a:buClr>
                <a:srgbClr val="006047"/>
              </a:buClr>
              <a:buFont typeface="Arial"/>
              <a:buChar char="•"/>
            </a:pPr>
            <a:r>
              <a:rPr lang="cs-CZ" sz="1500" spc="-1" dirty="0">
                <a:solidFill>
                  <a:srgbClr val="006047"/>
                </a:solidFill>
                <a:latin typeface="Arial"/>
              </a:rPr>
              <a:t>Program </a:t>
            </a:r>
            <a:r>
              <a:rPr lang="cs-CZ" sz="1500" spc="-1" dirty="0" smtClean="0">
                <a:solidFill>
                  <a:srgbClr val="006047"/>
                </a:solidFill>
                <a:latin typeface="Arial"/>
              </a:rPr>
              <a:t>péče schválen </a:t>
            </a:r>
            <a:r>
              <a:rPr lang="cs-CZ" sz="1500" spc="-1" dirty="0">
                <a:solidFill>
                  <a:srgbClr val="006047"/>
                </a:solidFill>
                <a:latin typeface="Arial"/>
              </a:rPr>
              <a:t>od </a:t>
            </a:r>
            <a:r>
              <a:rPr lang="cs-CZ" sz="1500" spc="-1" dirty="0" smtClean="0">
                <a:solidFill>
                  <a:srgbClr val="006047"/>
                </a:solidFill>
                <a:latin typeface="Arial"/>
              </a:rPr>
              <a:t>března 2020</a:t>
            </a:r>
          </a:p>
          <a:p>
            <a:pPr marL="257040" indent="-256680" defTabSz="457200">
              <a:lnSpc>
                <a:spcPct val="100000"/>
              </a:lnSpc>
              <a:spcAft>
                <a:spcPts val="451"/>
              </a:spcAft>
              <a:buClr>
                <a:srgbClr val="006047"/>
              </a:buClr>
              <a:buFont typeface="Arial"/>
              <a:buChar char="•"/>
            </a:pPr>
            <a:r>
              <a:rPr lang="cs-CZ" sz="1500" spc="-1" dirty="0" smtClean="0">
                <a:solidFill>
                  <a:srgbClr val="006047"/>
                </a:solidFill>
                <a:latin typeface="Arial"/>
              </a:rPr>
              <a:t>Konflikt s chovateli hospodářských zvířat – ovce, kozy, telata</a:t>
            </a:r>
          </a:p>
          <a:p>
            <a:pPr marL="360" indent="0" defTabSz="457200">
              <a:lnSpc>
                <a:spcPct val="100000"/>
              </a:lnSpc>
              <a:spcAft>
                <a:spcPts val="451"/>
              </a:spcAft>
              <a:buClr>
                <a:srgbClr val="006047"/>
              </a:buClr>
              <a:buNone/>
            </a:pPr>
            <a:r>
              <a:rPr lang="cs-CZ" sz="1500" spc="-1" dirty="0">
                <a:solidFill>
                  <a:srgbClr val="006047"/>
                </a:solidFill>
                <a:latin typeface="Arial"/>
              </a:rPr>
              <a:t>	</a:t>
            </a:r>
            <a:r>
              <a:rPr lang="cs-CZ" sz="1500" spc="-1" dirty="0" smtClean="0">
                <a:solidFill>
                  <a:srgbClr val="006047"/>
                </a:solidFill>
                <a:latin typeface="Arial"/>
              </a:rPr>
              <a:t>	- náhrada škod</a:t>
            </a:r>
          </a:p>
          <a:p>
            <a:pPr marL="360" indent="0" defTabSz="457200">
              <a:lnSpc>
                <a:spcPct val="100000"/>
              </a:lnSpc>
              <a:spcAft>
                <a:spcPts val="451"/>
              </a:spcAft>
              <a:buClr>
                <a:srgbClr val="006047"/>
              </a:buClr>
              <a:buNone/>
            </a:pPr>
            <a:r>
              <a:rPr lang="cs-CZ" sz="1500" spc="-1" dirty="0">
                <a:solidFill>
                  <a:srgbClr val="006047"/>
                </a:solidFill>
                <a:latin typeface="Arial"/>
              </a:rPr>
              <a:t>	</a:t>
            </a:r>
            <a:r>
              <a:rPr lang="cs-CZ" sz="1500" spc="-1" dirty="0" smtClean="0">
                <a:solidFill>
                  <a:srgbClr val="006047"/>
                </a:solidFill>
                <a:latin typeface="Arial"/>
              </a:rPr>
              <a:t>	- preventivní opatření  </a:t>
            </a:r>
          </a:p>
          <a:p>
            <a:pPr marL="360" indent="0" defTabSz="457200">
              <a:lnSpc>
                <a:spcPct val="100000"/>
              </a:lnSpc>
              <a:spcAft>
                <a:spcPts val="451"/>
              </a:spcAft>
              <a:buClr>
                <a:srgbClr val="006047"/>
              </a:buClr>
              <a:buNone/>
            </a:pPr>
            <a:r>
              <a:rPr lang="cs-CZ" sz="1500" spc="-1" dirty="0">
                <a:solidFill>
                  <a:srgbClr val="006047"/>
                </a:solidFill>
                <a:latin typeface="Arial"/>
              </a:rPr>
              <a:t>	</a:t>
            </a:r>
            <a:r>
              <a:rPr lang="cs-CZ" sz="1500" spc="-1" dirty="0" smtClean="0">
                <a:solidFill>
                  <a:srgbClr val="006047"/>
                </a:solidFill>
                <a:latin typeface="Arial"/>
              </a:rPr>
              <a:t>	- debata o škodách na zvěři</a:t>
            </a:r>
          </a:p>
          <a:p>
            <a:pPr marL="360" indent="0" defTabSz="457200">
              <a:lnSpc>
                <a:spcPct val="100000"/>
              </a:lnSpc>
              <a:spcAft>
                <a:spcPts val="451"/>
              </a:spcAft>
              <a:buClr>
                <a:srgbClr val="006047"/>
              </a:buClr>
              <a:buNone/>
            </a:pPr>
            <a:endParaRPr lang="cs-CZ" sz="1500" spc="-1" dirty="0">
              <a:solidFill>
                <a:srgbClr val="006047"/>
              </a:solidFill>
              <a:latin typeface="Arial"/>
            </a:endParaRPr>
          </a:p>
          <a:p>
            <a:pPr marL="360" indent="0" defTabSz="457200">
              <a:lnSpc>
                <a:spcPct val="100000"/>
              </a:lnSpc>
              <a:spcAft>
                <a:spcPts val="451"/>
              </a:spcAft>
              <a:buClr>
                <a:srgbClr val="006047"/>
              </a:buClr>
              <a:buNone/>
            </a:pPr>
            <a:endParaRPr lang="cs-CZ" sz="1500" spc="-1" dirty="0" smtClean="0">
              <a:solidFill>
                <a:srgbClr val="006047"/>
              </a:solidFill>
              <a:latin typeface="Arial"/>
            </a:endParaRPr>
          </a:p>
          <a:p>
            <a:pPr marL="360" indent="0" defTabSz="457200">
              <a:lnSpc>
                <a:spcPct val="100000"/>
              </a:lnSpc>
              <a:spcAft>
                <a:spcPts val="451"/>
              </a:spcAft>
              <a:buClr>
                <a:srgbClr val="006047"/>
              </a:buClr>
              <a:buNone/>
            </a:pPr>
            <a:r>
              <a:rPr lang="cs-CZ" sz="2000" spc="-1" dirty="0" smtClean="0">
                <a:solidFill>
                  <a:srgbClr val="006047"/>
                </a:solidFill>
                <a:latin typeface="Arial"/>
              </a:rPr>
              <a:t>Patří do naší kulturní krajiny vlk?</a:t>
            </a:r>
          </a:p>
          <a:p>
            <a:pPr marL="360" indent="0" defTabSz="457200">
              <a:lnSpc>
                <a:spcPct val="100000"/>
              </a:lnSpc>
              <a:spcAft>
                <a:spcPts val="451"/>
              </a:spcAft>
              <a:buClr>
                <a:srgbClr val="006047"/>
              </a:buClr>
              <a:buNone/>
            </a:pPr>
            <a:r>
              <a:rPr lang="cs-CZ" sz="2000" spc="-1" dirty="0" smtClean="0">
                <a:solidFill>
                  <a:srgbClr val="006047"/>
                </a:solidFill>
                <a:latin typeface="Arial"/>
              </a:rPr>
              <a:t>A kolik ho tu hodláme mít?</a:t>
            </a:r>
          </a:p>
          <a:p>
            <a:pPr marL="360" indent="0" defTabSz="457200">
              <a:lnSpc>
                <a:spcPct val="100000"/>
              </a:lnSpc>
              <a:spcAft>
                <a:spcPts val="451"/>
              </a:spcAft>
              <a:buClr>
                <a:srgbClr val="006047"/>
              </a:buClr>
              <a:buNone/>
            </a:pPr>
            <a:r>
              <a:rPr lang="cs-CZ" sz="1500" spc="-1" dirty="0">
                <a:solidFill>
                  <a:srgbClr val="006047"/>
                </a:solidFill>
                <a:latin typeface="Arial"/>
              </a:rPr>
              <a:t>	</a:t>
            </a:r>
            <a:r>
              <a:rPr lang="cs-CZ" sz="1500" spc="-1" dirty="0" smtClean="0">
                <a:solidFill>
                  <a:srgbClr val="006047"/>
                </a:solidFill>
                <a:latin typeface="Arial"/>
              </a:rPr>
              <a:t>	</a:t>
            </a:r>
          </a:p>
          <a:p>
            <a:pPr marL="257040" indent="-256680" defTabSz="457200">
              <a:lnSpc>
                <a:spcPct val="100000"/>
              </a:lnSpc>
              <a:spcAft>
                <a:spcPts val="451"/>
              </a:spcAft>
              <a:buClr>
                <a:srgbClr val="006047"/>
              </a:buClr>
              <a:buFont typeface="Arial"/>
              <a:buChar char="•"/>
            </a:pPr>
            <a:endParaRPr lang="cs-CZ" sz="1500" spc="-1" dirty="0" smtClean="0">
              <a:solidFill>
                <a:srgbClr val="006047"/>
              </a:solidFill>
              <a:latin typeface="Arial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5538EC3-73E4-6442-801E-7AA111C68DF6}"/>
              </a:ext>
            </a:extLst>
          </p:cNvPr>
          <p:cNvSpPr/>
          <p:nvPr/>
        </p:nvSpPr>
        <p:spPr>
          <a:xfrm>
            <a:off x="318013" y="6408000"/>
            <a:ext cx="2093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900" b="1" dirty="0" smtClean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ZP, PP a RAP aktuálně</a:t>
            </a:r>
            <a:r>
              <a:rPr lang="cs-CZ" sz="900" dirty="0" smtClean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900" b="1" dirty="0" smtClean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9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29. 4..2021</a:t>
            </a:r>
          </a:p>
          <a:p>
            <a:endParaRPr lang="cs-CZ" sz="900" dirty="0">
              <a:solidFill>
                <a:srgbClr val="84BF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/>
          <a:srcRect l="1990" t="1005" r="3889" b="3535"/>
          <a:stretch/>
        </p:blipFill>
        <p:spPr bwMode="auto">
          <a:xfrm>
            <a:off x="7331503" y="431777"/>
            <a:ext cx="1183847" cy="12589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C0DD05D7-C9DF-4349-BDEF-AB05CF40B40B}"/>
              </a:ext>
            </a:extLst>
          </p:cNvPr>
          <p:cNvSpPr/>
          <p:nvPr/>
        </p:nvSpPr>
        <p:spPr>
          <a:xfrm>
            <a:off x="7142514" y="6408000"/>
            <a:ext cx="168347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9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AOPK ČR  </a:t>
            </a:r>
            <a:r>
              <a:rPr lang="cs-CZ" sz="900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cs-CZ" sz="900" b="1" dirty="0">
                <a:solidFill>
                  <a:srgbClr val="84BF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www.nature.cz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486" y="2808178"/>
            <a:ext cx="4345514" cy="325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9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7295" y="117700"/>
            <a:ext cx="7886700" cy="1325563"/>
          </a:xfrm>
        </p:spPr>
        <p:txBody>
          <a:bodyPr/>
          <a:lstStyle/>
          <a:p>
            <a:r>
              <a:rPr lang="cs-CZ" dirty="0" smtClean="0"/>
              <a:t>Výskyt vlka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95" y="1032734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Klíčová opatření</a:t>
            </a:r>
            <a:endParaRPr lang="cs-CZ" dirty="0"/>
          </a:p>
        </p:txBody>
      </p:sp>
      <p:graphicFrame>
        <p:nvGraphicFramePr>
          <p:cNvPr id="9" name="Diagram 8"/>
          <p:cNvGraphicFramePr/>
          <p:nvPr>
            <p:extLst/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215577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8190" y="138770"/>
            <a:ext cx="10542495" cy="639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0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465438"/>
            <a:ext cx="7886700" cy="675503"/>
          </a:xfrm>
        </p:spPr>
        <p:txBody>
          <a:bodyPr>
            <a:normAutofit/>
          </a:bodyPr>
          <a:lstStyle/>
          <a:p>
            <a:r>
              <a:rPr lang="cs-CZ" b="1" dirty="0" smtClean="0">
                <a:latin typeface="Arial Black" panose="020B0604020202020204" pitchFamily="34" charset="0"/>
                <a:cs typeface="Arial Black" panose="020B0604020202020204" pitchFamily="34" charset="0"/>
              </a:rPr>
              <a:t>Ex-</a:t>
            </a:r>
            <a:r>
              <a:rPr lang="cs-CZ" b="1" dirty="0" err="1" smtClean="0">
                <a:latin typeface="Arial Black" panose="020B0604020202020204" pitchFamily="34" charset="0"/>
                <a:cs typeface="Arial Black" panose="020B0604020202020204" pitchFamily="34" charset="0"/>
              </a:rPr>
              <a:t>situ</a:t>
            </a:r>
            <a:r>
              <a:rPr lang="cs-CZ" b="1" dirty="0" smtClean="0">
                <a:latin typeface="Arial Black" panose="020B0604020202020204" pitchFamily="34" charset="0"/>
                <a:cs typeface="Arial Black" panose="020B0604020202020204" pitchFamily="34" charset="0"/>
              </a:rPr>
              <a:t> Ochrana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248032"/>
            <a:ext cx="7886700" cy="4928931"/>
          </a:xfrm>
        </p:spPr>
        <p:txBody>
          <a:bodyPr/>
          <a:lstStyle/>
          <a:p>
            <a:pPr marL="0" indent="0">
              <a:buNone/>
            </a:pPr>
            <a:r>
              <a:rPr lang="cs-CZ" i="1" dirty="0" smtClean="0"/>
              <a:t>ochrana mimo místo původního výskytu</a:t>
            </a:r>
          </a:p>
          <a:p>
            <a:pPr marL="0" indent="0">
              <a:buNone/>
            </a:pPr>
            <a:r>
              <a:rPr lang="cs-CZ" i="1" dirty="0"/>
              <a:t>o</a:t>
            </a:r>
            <a:r>
              <a:rPr lang="cs-CZ" i="1" dirty="0" smtClean="0"/>
              <a:t>debrání části ohrožené populace s cílem </a:t>
            </a:r>
            <a:r>
              <a:rPr lang="cs-CZ" i="1" dirty="0" err="1" smtClean="0"/>
              <a:t>reintrodukce</a:t>
            </a:r>
            <a:endParaRPr lang="cs-CZ" i="1" dirty="0" smtClean="0"/>
          </a:p>
          <a:p>
            <a:pPr marL="0" indent="0">
              <a:buNone/>
            </a:pPr>
            <a:r>
              <a:rPr lang="cs-CZ" i="1" dirty="0" smtClean="0"/>
              <a:t>interakce ex-</a:t>
            </a:r>
            <a:r>
              <a:rPr lang="cs-CZ" i="1" dirty="0" err="1" smtClean="0"/>
              <a:t>situ</a:t>
            </a:r>
            <a:r>
              <a:rPr lang="cs-CZ" i="1" dirty="0" smtClean="0"/>
              <a:t> a in-</a:t>
            </a:r>
            <a:r>
              <a:rPr lang="cs-CZ" i="1" dirty="0" err="1" smtClean="0"/>
              <a:t>situ</a:t>
            </a:r>
            <a:r>
              <a:rPr lang="cs-CZ" i="1" dirty="0" smtClean="0"/>
              <a:t> ochrany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Botanické zahrady, arboreta</a:t>
            </a:r>
          </a:p>
          <a:p>
            <a:r>
              <a:rPr lang="cs-CZ" dirty="0" smtClean="0"/>
              <a:t>Zoologické zahrady, akvária</a:t>
            </a:r>
          </a:p>
          <a:p>
            <a:pPr lvl="1"/>
            <a:endParaRPr lang="cs-CZ" dirty="0"/>
          </a:p>
          <a:p>
            <a:pPr lvl="1"/>
            <a:r>
              <a:rPr lang="cs-CZ" dirty="0" err="1" smtClean="0"/>
              <a:t>Inbreeding</a:t>
            </a:r>
            <a:endParaRPr lang="cs-CZ" dirty="0" smtClean="0"/>
          </a:p>
          <a:p>
            <a:pPr lvl="1"/>
            <a:r>
              <a:rPr lang="cs-CZ" dirty="0" smtClean="0"/>
              <a:t>Ztráta genetické diverzity</a:t>
            </a:r>
          </a:p>
          <a:p>
            <a:pPr lvl="1"/>
            <a:r>
              <a:rPr lang="cs-CZ" dirty="0" smtClean="0"/>
              <a:t>Dědičné choroby</a:t>
            </a:r>
          </a:p>
          <a:p>
            <a:pPr lvl="1"/>
            <a:r>
              <a:rPr lang="cs-CZ" dirty="0" smtClean="0"/>
              <a:t>Adaptace na podmínky v chovu/v kultuře</a:t>
            </a:r>
          </a:p>
          <a:p>
            <a:pPr lvl="1"/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820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Google Shape;209;p46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3357563"/>
            <a:ext cx="7907337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0;p46"/>
          <p:cNvSpPr txBox="1"/>
          <p:nvPr/>
        </p:nvSpPr>
        <p:spPr>
          <a:xfrm>
            <a:off x="385762" y="836613"/>
            <a:ext cx="8758238" cy="792162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/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Clr>
                <a:srgbClr val="1E4649"/>
              </a:buClr>
              <a:buSzPts val="1600"/>
              <a:buFont typeface="Arial"/>
              <a:buChar char="•"/>
              <a:defRPr/>
            </a:pPr>
            <a:endParaRPr lang="cs-CZ" sz="1400" dirty="0">
              <a:solidFill>
                <a:srgbClr val="FF9933"/>
              </a:solidFill>
              <a:hlinkClick r:id="rId3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1E4649"/>
              </a:buClr>
              <a:buSzPts val="1600"/>
              <a:defRPr/>
            </a:pPr>
            <a:r>
              <a:rPr lang="cs-CZ" sz="2000" b="1" dirty="0">
                <a:solidFill>
                  <a:srgbClr val="FF9933"/>
                </a:solidFill>
                <a:sym typeface="Arial"/>
              </a:rPr>
              <a:t>www.navratvlku.cz </a:t>
            </a:r>
            <a:r>
              <a:rPr lang="cs-CZ" sz="2000" b="1" dirty="0">
                <a:sym typeface="Arial"/>
              </a:rPr>
              <a:t>– informační web o vlcích v České republice</a:t>
            </a:r>
            <a:endParaRPr sz="2000" b="1" dirty="0"/>
          </a:p>
        </p:txBody>
      </p:sp>
      <p:pic>
        <p:nvPicPr>
          <p:cNvPr id="20484" name="Obráze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5" y="3508375"/>
            <a:ext cx="101282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Obráze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825" y="5416550"/>
            <a:ext cx="1025525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Obráze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238" y="4497388"/>
            <a:ext cx="1017587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Nadpis 1"/>
          <p:cNvSpPr>
            <a:spLocks noGrp="1"/>
          </p:cNvSpPr>
          <p:nvPr>
            <p:ph type="title"/>
          </p:nvPr>
        </p:nvSpPr>
        <p:spPr bwMode="auto">
          <a:xfrm>
            <a:off x="390525" y="144463"/>
            <a:ext cx="8229600" cy="777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z="3200" b="1" dirty="0" smtClean="0"/>
              <a:t>WEB NÁVRAT VLKŮ</a:t>
            </a:r>
          </a:p>
        </p:txBody>
      </p:sp>
      <p:sp>
        <p:nvSpPr>
          <p:cNvPr id="20488" name="TextovéPole 1"/>
          <p:cNvSpPr txBox="1">
            <a:spLocks noChangeArrowheads="1"/>
          </p:cNvSpPr>
          <p:nvPr/>
        </p:nvSpPr>
        <p:spPr bwMode="auto">
          <a:xfrm>
            <a:off x="385762" y="1448703"/>
            <a:ext cx="856932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cs-CZ" altLang="cs-CZ" dirty="0"/>
              <a:t>poznatky o biologii a ekologii </a:t>
            </a:r>
            <a:r>
              <a:rPr lang="cs-CZ" altLang="cs-CZ" dirty="0" smtClean="0"/>
              <a:t>vlků, genetickém výzkumu</a:t>
            </a:r>
            <a:endParaRPr lang="cs-CZ" alt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dirty="0"/>
              <a:t>doporučení chovatelům ovcí – preventivní opatření, možnosti financování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dirty="0"/>
              <a:t>škodní událost – postup, ceník náhrad, manuál pro orgány provádějící šetření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dirty="0"/>
              <a:t>novinky a zprávy o aktuálním dění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dirty="0"/>
              <a:t>FAQ – odpovědi na nejčastější dotazy a obavy </a:t>
            </a:r>
            <a:r>
              <a:rPr lang="cs-CZ" altLang="cs-CZ" dirty="0" smtClean="0"/>
              <a:t>veřejnosti</a:t>
            </a:r>
          </a:p>
          <a:p>
            <a:pPr>
              <a:buFont typeface="Arial" panose="020B0604020202020204" pitchFamily="34" charset="0"/>
              <a:buChar char="•"/>
            </a:pPr>
            <a:endParaRPr lang="cs-CZ" alt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dirty="0" smtClean="0"/>
              <a:t>E-mail: </a:t>
            </a:r>
            <a:r>
              <a:rPr lang="cs-CZ" altLang="cs-CZ" dirty="0" smtClean="0">
                <a:hlinkClick r:id="rId7"/>
              </a:rPr>
              <a:t>vlk@nature.cz</a:t>
            </a:r>
            <a:endParaRPr lang="cs-CZ" altLang="cs-CZ" dirty="0" smtClean="0"/>
          </a:p>
          <a:p>
            <a:pPr marL="0" indent="0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8361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5F8EA60-1D40-D945-BDE3-8F3F6106B495}"/>
              </a:ext>
            </a:extLst>
          </p:cNvPr>
          <p:cNvSpPr txBox="1"/>
          <p:nvPr/>
        </p:nvSpPr>
        <p:spPr>
          <a:xfrm>
            <a:off x="559884" y="386623"/>
            <a:ext cx="7217228" cy="6264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4500"/>
              </a:lnSpc>
            </a:pPr>
            <a:r>
              <a:rPr lang="cs-CZ" sz="30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Zvonovec liliolistý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7446585" y="402123"/>
            <a:ext cx="1250473" cy="553998"/>
          </a:xfrm>
          <a:prstGeom prst="rect">
            <a:avLst/>
          </a:prstGeom>
          <a:noFill/>
          <a:ln>
            <a:solidFill>
              <a:srgbClr val="006047"/>
            </a:solidFill>
          </a:ln>
        </p:spPr>
        <p:txBody>
          <a:bodyPr wrap="square" rtlCol="0" anchor="t" anchorCtr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 schválen 2020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0" t="1399" r="15429" b="7794"/>
          <a:stretch/>
        </p:blipFill>
        <p:spPr>
          <a:xfrm>
            <a:off x="837499" y="3343836"/>
            <a:ext cx="4514538" cy="2751349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559884" y="1148363"/>
            <a:ext cx="4254164" cy="2195473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spcAft>
                <a:spcPts val="450"/>
              </a:spcAft>
            </a:pPr>
            <a:r>
              <a:rPr lang="cs-CZ" sz="15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Hlavní příčiny ohrožení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současné lesní hospodaření (zánik světlých lesů a lesních </a:t>
            </a:r>
            <a:r>
              <a:rPr lang="cs-CZ" sz="1500" dirty="0" err="1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ekotonů</a:t>
            </a: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poškození stanovišť těžkými stroji)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eutrofizace prostředí =&gt; konkurenční tlak bylin a dřevin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okus rostlin zvěří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nevhodné podmínky pro klíčení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0025" y="1028577"/>
            <a:ext cx="2807033" cy="5198191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7646894" y="6012430"/>
            <a:ext cx="1156447" cy="21433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55000" lnSpcReduction="20000"/>
          </a:bodyPr>
          <a:lstStyle/>
          <a:p>
            <a:r>
              <a:rPr lang="cs-CZ" dirty="0">
                <a:solidFill>
                  <a:schemeClr val="bg1"/>
                </a:solidFill>
              </a:rPr>
              <a:t>foto: J. Skořepa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3567952" y="956121"/>
            <a:ext cx="1559860" cy="23301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cs-CZ" sz="1000" dirty="0">
                <a:solidFill>
                  <a:srgbClr val="006047"/>
                </a:solidFill>
              </a:rPr>
              <a:t>koordinátorka B. Čepelová</a:t>
            </a:r>
          </a:p>
        </p:txBody>
      </p:sp>
    </p:spTree>
    <p:extLst>
      <p:ext uri="{BB962C8B-B14F-4D97-AF65-F5344CB8AC3E}">
        <p14:creationId xmlns:p14="http://schemas.microsoft.com/office/powerpoint/2010/main" val="317214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2957465"/>
            <a:ext cx="5174876" cy="326552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9664" y="678735"/>
            <a:ext cx="4308246" cy="2131393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25F8EA60-1D40-D945-BDE3-8F3F6106B495}"/>
              </a:ext>
            </a:extLst>
          </p:cNvPr>
          <p:cNvSpPr txBox="1"/>
          <p:nvPr/>
        </p:nvSpPr>
        <p:spPr>
          <a:xfrm>
            <a:off x="559884" y="386623"/>
            <a:ext cx="7217228" cy="6264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4500"/>
              </a:lnSpc>
            </a:pPr>
            <a:r>
              <a:rPr lang="cs-CZ" sz="30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Zvonovec liliolistý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559884" y="1148363"/>
            <a:ext cx="2927387" cy="406778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spcAft>
                <a:spcPts val="450"/>
              </a:spcAft>
            </a:pPr>
            <a:r>
              <a:rPr lang="cs-CZ" sz="15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prosvětlení lesa „tak akorát“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odstraňování expanzivních druhů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správně načasované kosení + využití kokrhele (Babinské louky)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vytváření plošek pro vzcházení semenáčků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oplocenky!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pěstování v botanických zahradách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výzkum - semenná banka, populační studie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168498" y="3102240"/>
            <a:ext cx="2070847" cy="528918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cs-CZ" sz="1200" dirty="0">
                <a:solidFill>
                  <a:srgbClr val="006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Početnost trsů zvonovce  na jednotlivých lokalitách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4528DCD-108C-AD76-614A-AE309B7F01BA}"/>
              </a:ext>
            </a:extLst>
          </p:cNvPr>
          <p:cNvSpPr txBox="1"/>
          <p:nvPr/>
        </p:nvSpPr>
        <p:spPr>
          <a:xfrm>
            <a:off x="4509664" y="2519982"/>
            <a:ext cx="1588214" cy="29014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Lokalita Čertovka (Džbán)</a:t>
            </a:r>
          </a:p>
        </p:txBody>
      </p:sp>
    </p:spTree>
    <p:extLst>
      <p:ext uri="{BB962C8B-B14F-4D97-AF65-F5344CB8AC3E}">
        <p14:creationId xmlns:p14="http://schemas.microsoft.com/office/powerpoint/2010/main" val="311223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5F8EA60-1D40-D945-BDE3-8F3F6106B495}"/>
              </a:ext>
            </a:extLst>
          </p:cNvPr>
          <p:cNvSpPr txBox="1"/>
          <p:nvPr/>
        </p:nvSpPr>
        <p:spPr>
          <a:xfrm>
            <a:off x="559884" y="386623"/>
            <a:ext cx="7217228" cy="6264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4500"/>
              </a:lnSpc>
            </a:pPr>
            <a:r>
              <a:rPr lang="cs-CZ" sz="30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Rdest dlouholistý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7446585" y="402123"/>
            <a:ext cx="1250473" cy="553998"/>
          </a:xfrm>
          <a:prstGeom prst="rect">
            <a:avLst/>
          </a:prstGeom>
          <a:noFill/>
          <a:ln>
            <a:solidFill>
              <a:srgbClr val="006047"/>
            </a:solidFill>
          </a:ln>
        </p:spPr>
        <p:txBody>
          <a:bodyPr wrap="square" rtlCol="0" anchor="t" anchorCtr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 schválen 2003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559884" y="1148363"/>
            <a:ext cx="4254164" cy="2131353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úspěšné pěstování in vitro a venkovní záchranná kultivace ex </a:t>
            </a:r>
            <a:r>
              <a:rPr lang="cs-CZ" sz="1500" dirty="0" err="1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</a:t>
            </a:r>
            <a:endParaRPr lang="cs-CZ" sz="15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poslední původní lokalita u Hradce Králové revitalizována 2018/2019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výsadby na </a:t>
            </a:r>
            <a:r>
              <a:rPr lang="cs-CZ" sz="1500" dirty="0" err="1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pův</a:t>
            </a: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lokalitu s cílem obnovit populaci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připravena aktualizace textu záchranného programu na 5 let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4048" y="1039053"/>
            <a:ext cx="4240894" cy="333543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57201" y="3558987"/>
            <a:ext cx="4356847" cy="256446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482211" y="1246097"/>
            <a:ext cx="968189" cy="609600"/>
          </a:xfrm>
          <a:prstGeom prst="rect">
            <a:avLst/>
          </a:prstGeom>
          <a:ln>
            <a:solidFill>
              <a:srgbClr val="006047"/>
            </a:solidFill>
          </a:ln>
        </p:spPr>
        <p:txBody>
          <a:bodyPr vert="horz" wrap="square" lIns="91440" tIns="45720" rIns="91440" bIns="45720" rtlCol="0">
            <a:normAutofit fontScale="77500" lnSpcReduction="20000"/>
          </a:bodyPr>
          <a:lstStyle/>
          <a:p>
            <a:r>
              <a:rPr lang="cs-CZ" dirty="0"/>
              <a:t>Rameno u Stříbrného rybníka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5167744" y="4581528"/>
            <a:ext cx="3529314" cy="1605568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cs-CZ" sz="1500" dirty="0" err="1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pův</a:t>
            </a: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lokalitě stále působí více negativních faktorů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dočasné populace na Kokořínsku kromě jedné zanikly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dvě z počátku úspěšné výsadby také zanikly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3415552" y="956121"/>
            <a:ext cx="1559860" cy="23301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cs-CZ" sz="1000" dirty="0">
                <a:solidFill>
                  <a:srgbClr val="006047"/>
                </a:solidFill>
              </a:rPr>
              <a:t>koordinátorka B. Čepelová</a:t>
            </a:r>
          </a:p>
        </p:txBody>
      </p:sp>
    </p:spTree>
    <p:extLst>
      <p:ext uri="{BB962C8B-B14F-4D97-AF65-F5344CB8AC3E}">
        <p14:creationId xmlns:p14="http://schemas.microsoft.com/office/powerpoint/2010/main" val="63210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5F8EA60-1D40-D945-BDE3-8F3F6106B495}"/>
              </a:ext>
            </a:extLst>
          </p:cNvPr>
          <p:cNvSpPr txBox="1"/>
          <p:nvPr/>
        </p:nvSpPr>
        <p:spPr>
          <a:xfrm>
            <a:off x="559884" y="386623"/>
            <a:ext cx="7217228" cy="6264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4500"/>
              </a:lnSpc>
            </a:pPr>
            <a:r>
              <a:rPr lang="cs-CZ" sz="30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Matizna bahenní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7446585" y="402123"/>
            <a:ext cx="1250473" cy="553998"/>
          </a:xfrm>
          <a:prstGeom prst="rect">
            <a:avLst/>
          </a:prstGeom>
          <a:noFill/>
          <a:ln>
            <a:solidFill>
              <a:srgbClr val="006047"/>
            </a:solidFill>
          </a:ln>
        </p:spPr>
        <p:txBody>
          <a:bodyPr wrap="square" rtlCol="0" anchor="t" anchorCtr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 schválen 2000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559884" y="1148363"/>
            <a:ext cx="4254164" cy="4426853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spcAft>
                <a:spcPts val="450"/>
              </a:spcAft>
            </a:pPr>
            <a:r>
              <a:rPr lang="cs-CZ" sz="15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Současný stav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úspěšná kultivace – produkce rostlin i semen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nevhodný stav jediné lokality matizny v NPP Hrdibořické rybníky – velké množství živin, </a:t>
            </a:r>
            <a:r>
              <a:rPr lang="cs-CZ" sz="1500" dirty="0" err="1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ruderalizace</a:t>
            </a: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pouze jednotky rostlin</a:t>
            </a:r>
          </a:p>
          <a:p>
            <a:pPr>
              <a:spcAft>
                <a:spcPts val="450"/>
              </a:spcAft>
            </a:pPr>
            <a:endParaRPr lang="cs-CZ" sz="15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450"/>
              </a:spcAft>
            </a:pPr>
            <a:r>
              <a:rPr lang="cs-CZ" sz="15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Další výhled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v NPP Hrdibořické rybníky zaměřený na snížení množství živin, obnova části luk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oprava objektů umožňující regulaci hladiny rybníků v NPP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výsadby rostlin a velkoplošné výsevy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sledování úspěšnosti velkoplošných výsevů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cs-CZ" sz="15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cs-CZ" sz="15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218328" y="956121"/>
            <a:ext cx="1559860" cy="23301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cs-CZ" sz="1000" dirty="0">
                <a:solidFill>
                  <a:srgbClr val="006047"/>
                </a:solidFill>
              </a:rPr>
              <a:t>koordinátorka E. Blažejová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2013" y="1189138"/>
            <a:ext cx="3585045" cy="503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3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5F8EA60-1D40-D945-BDE3-8F3F6106B495}"/>
              </a:ext>
            </a:extLst>
          </p:cNvPr>
          <p:cNvSpPr txBox="1"/>
          <p:nvPr/>
        </p:nvSpPr>
        <p:spPr>
          <a:xfrm>
            <a:off x="559884" y="386623"/>
            <a:ext cx="7217228" cy="6264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4500"/>
              </a:lnSpc>
            </a:pPr>
            <a:r>
              <a:rPr lang="cs-CZ" sz="30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Hvozdík písečný český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7446585" y="402123"/>
            <a:ext cx="1250473" cy="553998"/>
          </a:xfrm>
          <a:prstGeom prst="rect">
            <a:avLst/>
          </a:prstGeom>
          <a:noFill/>
          <a:ln>
            <a:solidFill>
              <a:srgbClr val="006047"/>
            </a:solidFill>
          </a:ln>
        </p:spPr>
        <p:txBody>
          <a:bodyPr wrap="square" rtlCol="0" anchor="t" anchorCtr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 schválen 2008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559884" y="1148363"/>
            <a:ext cx="3979392" cy="301621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spcAft>
                <a:spcPts val="450"/>
              </a:spcAft>
            </a:pPr>
            <a:r>
              <a:rPr lang="cs-CZ" sz="1500" b="1" dirty="0">
                <a:solidFill>
                  <a:srgbClr val="006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Současný stav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počty trsů od roku 2015 významně  rostou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1× za dva roky na základě pokryvnosti hvozdíků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každoroční management: seč, narušování drnu a odstraňování invazních druhů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aktualizace ZP v roce 2022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cs-CZ" sz="15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cs-CZ" sz="15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572003" y="956121"/>
            <a:ext cx="1559860" cy="23301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cs-CZ" sz="1000" dirty="0">
                <a:solidFill>
                  <a:srgbClr val="006047"/>
                </a:solidFill>
              </a:rPr>
              <a:t>koordinátor P. Vít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9277" y="3339286"/>
            <a:ext cx="4277246" cy="287540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67" y="3656084"/>
            <a:ext cx="3333932" cy="247711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9796" y="1292151"/>
            <a:ext cx="3220706" cy="214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0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5F8EA60-1D40-D945-BDE3-8F3F6106B495}"/>
              </a:ext>
            </a:extLst>
          </p:cNvPr>
          <p:cNvSpPr txBox="1"/>
          <p:nvPr/>
        </p:nvSpPr>
        <p:spPr>
          <a:xfrm>
            <a:off x="559884" y="386623"/>
            <a:ext cx="7217228" cy="6264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4500"/>
              </a:lnSpc>
            </a:pPr>
            <a:r>
              <a:rPr lang="cs-CZ" sz="30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Hvozdík písečný český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559884" y="1148363"/>
            <a:ext cx="4816348" cy="2721258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spcAft>
                <a:spcPts val="450"/>
              </a:spcAft>
            </a:pPr>
            <a:r>
              <a:rPr lang="cs-CZ" sz="15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Speciální a nová patření realizovaná v posledních letech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zkušební pastva v Kyškovicích – vyhodnocení v </a:t>
            </a:r>
            <a:r>
              <a:rPr lang="cs-CZ" sz="1500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roce </a:t>
            </a: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 hmyzích skupin citlivých na pastvu (</a:t>
            </a:r>
            <a:r>
              <a:rPr lang="cs-CZ" sz="1500" i="1" dirty="0" err="1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Hymenoptera</a:t>
            </a: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500" i="1" dirty="0" err="1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Lepidoptera</a:t>
            </a: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pedologický průzkum nestržených ploch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další rozšíření písčiny jižním směrem na úkor akátiny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cs-CZ" sz="15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232" y="1018811"/>
            <a:ext cx="3493654" cy="338079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6232" y="4545109"/>
            <a:ext cx="3479771" cy="167238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91" b="7052"/>
          <a:stretch/>
        </p:blipFill>
        <p:spPr>
          <a:xfrm>
            <a:off x="670054" y="3647277"/>
            <a:ext cx="4585715" cy="257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6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5F8EA60-1D40-D945-BDE3-8F3F6106B495}"/>
              </a:ext>
            </a:extLst>
          </p:cNvPr>
          <p:cNvSpPr txBox="1"/>
          <p:nvPr/>
        </p:nvSpPr>
        <p:spPr>
          <a:xfrm>
            <a:off x="559884" y="386623"/>
            <a:ext cx="7217228" cy="6264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4500"/>
              </a:lnSpc>
            </a:pPr>
            <a:r>
              <a:rPr lang="cs-CZ" sz="3000" b="1" dirty="0" smtClean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Koniklec otevřený</a:t>
            </a:r>
            <a:endParaRPr lang="cs-CZ" sz="3000" b="1" dirty="0">
              <a:solidFill>
                <a:srgbClr val="006047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7446585" y="402123"/>
            <a:ext cx="1250473" cy="553998"/>
          </a:xfrm>
          <a:prstGeom prst="rect">
            <a:avLst/>
          </a:prstGeom>
          <a:noFill/>
          <a:ln>
            <a:solidFill>
              <a:srgbClr val="006047"/>
            </a:solidFill>
          </a:ln>
        </p:spPr>
        <p:txBody>
          <a:bodyPr wrap="square" rtlCol="0" anchor="t" anchorCtr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 schválen </a:t>
            </a:r>
            <a:r>
              <a:rPr lang="cs-CZ" sz="1500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cs-CZ" sz="15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559884" y="1148363"/>
            <a:ext cx="3979392" cy="314445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spcAft>
                <a:spcPts val="450"/>
              </a:spcAft>
            </a:pPr>
            <a:r>
              <a:rPr lang="cs-CZ" sz="1500" b="1" dirty="0" smtClean="0">
                <a:solidFill>
                  <a:srgbClr val="006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Hlavní příčiny ohrožení</a:t>
            </a:r>
            <a:endParaRPr lang="cs-CZ" sz="1500" b="1" dirty="0">
              <a:solidFill>
                <a:srgbClr val="0066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změny v tradičním obhospodařování krajiny, zejm. upuštění od pastvy a ponechání ladem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eutrofizace krajiny</a:t>
            </a:r>
            <a:endParaRPr lang="cs-CZ" sz="15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vysoké stavy zvěře</a:t>
            </a:r>
            <a:endParaRPr lang="cs-CZ" sz="15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ostrůvkovitý výskyt</a:t>
            </a:r>
            <a:endParaRPr lang="cs-CZ" sz="15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atraktivita druhu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klimatické změny</a:t>
            </a:r>
            <a:endParaRPr lang="cs-CZ" sz="15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cs-CZ" sz="15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cs-CZ" sz="15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572003" y="956121"/>
            <a:ext cx="1559860" cy="23301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cs-CZ" sz="1000" dirty="0">
                <a:solidFill>
                  <a:srgbClr val="006047"/>
                </a:solidFill>
              </a:rPr>
              <a:t>koordinátor P. Vít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7678" y="1582575"/>
            <a:ext cx="4264441" cy="346699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991" y="3835997"/>
            <a:ext cx="3352644" cy="235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1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25F8EA60-1D40-D945-BDE3-8F3F6106B495}"/>
              </a:ext>
            </a:extLst>
          </p:cNvPr>
          <p:cNvSpPr txBox="1"/>
          <p:nvPr/>
        </p:nvSpPr>
        <p:spPr>
          <a:xfrm>
            <a:off x="559884" y="386623"/>
            <a:ext cx="7217228" cy="6264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4500"/>
              </a:lnSpc>
            </a:pPr>
            <a:r>
              <a:rPr lang="cs-CZ" sz="3000" b="1" dirty="0" smtClean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Koniklec otevřený</a:t>
            </a:r>
            <a:endParaRPr lang="cs-CZ" sz="3000" b="1" dirty="0">
              <a:solidFill>
                <a:srgbClr val="006047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559884" y="1148363"/>
            <a:ext cx="3406060" cy="3247043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spcAft>
                <a:spcPts val="450"/>
              </a:spcAft>
            </a:pPr>
            <a:r>
              <a:rPr lang="cs-CZ" sz="15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zamezit zarůstání lokalit (výřezy)</a:t>
            </a:r>
            <a:endParaRPr lang="cs-CZ" sz="15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nastavit vhodný management (pastva, seč a vyhrabávání, vypalování)</a:t>
            </a:r>
            <a:endParaRPr lang="cs-CZ" sz="15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zajištění ex-situ kultur v botanických zahradách</a:t>
            </a:r>
            <a:endParaRPr lang="cs-CZ" sz="15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reintrodukce a posilování lokalit</a:t>
            </a:r>
            <a:endParaRPr lang="cs-CZ" sz="15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</a:t>
            </a:r>
            <a:endParaRPr lang="cs-CZ" sz="15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výzkum </a:t>
            </a:r>
            <a:r>
              <a:rPr lang="cs-CZ" sz="1500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populačně-genetická studie, hybridizace, mykorhizní symbiózy</a:t>
            </a:r>
            <a:endParaRPr lang="cs-CZ" sz="15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641" y="1521146"/>
            <a:ext cx="4668963" cy="278568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653" y="4830320"/>
            <a:ext cx="1345546" cy="1362349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298" y="4840949"/>
            <a:ext cx="1438507" cy="1355225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9295" y="4837444"/>
            <a:ext cx="1208714" cy="1355225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0221" y="4830320"/>
            <a:ext cx="1517785" cy="136234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790" y="4846581"/>
            <a:ext cx="1338146" cy="1346088"/>
          </a:xfrm>
          <a:prstGeom prst="rect">
            <a:avLst/>
          </a:prstGeom>
        </p:spPr>
      </p:pic>
      <p:sp>
        <p:nvSpPr>
          <p:cNvPr id="17" name="Šipka doprava 16"/>
          <p:cNvSpPr/>
          <p:nvPr/>
        </p:nvSpPr>
        <p:spPr>
          <a:xfrm>
            <a:off x="1813901" y="5331235"/>
            <a:ext cx="479502" cy="3568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Šipka doprava 17"/>
          <p:cNvSpPr/>
          <p:nvPr/>
        </p:nvSpPr>
        <p:spPr>
          <a:xfrm>
            <a:off x="3490624" y="5333074"/>
            <a:ext cx="479502" cy="3568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Šipka doprava 18"/>
          <p:cNvSpPr/>
          <p:nvPr/>
        </p:nvSpPr>
        <p:spPr>
          <a:xfrm>
            <a:off x="4928018" y="5338389"/>
            <a:ext cx="479502" cy="3568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Šipka doprava 19"/>
          <p:cNvSpPr/>
          <p:nvPr/>
        </p:nvSpPr>
        <p:spPr>
          <a:xfrm>
            <a:off x="6535621" y="5333074"/>
            <a:ext cx="479502" cy="3568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/>
          <p:cNvSpPr txBox="1"/>
          <p:nvPr/>
        </p:nvSpPr>
        <p:spPr>
          <a:xfrm>
            <a:off x="2337920" y="5988635"/>
            <a:ext cx="1143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foto: Miloš Andres</a:t>
            </a:r>
          </a:p>
        </p:txBody>
      </p:sp>
    </p:spTree>
    <p:extLst>
      <p:ext uri="{BB962C8B-B14F-4D97-AF65-F5344CB8AC3E}">
        <p14:creationId xmlns:p14="http://schemas.microsoft.com/office/powerpoint/2010/main" val="343103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5F8EA60-1D40-D945-BDE3-8F3F6106B495}"/>
              </a:ext>
            </a:extLst>
          </p:cNvPr>
          <p:cNvSpPr txBox="1"/>
          <p:nvPr/>
        </p:nvSpPr>
        <p:spPr>
          <a:xfrm>
            <a:off x="559884" y="386623"/>
            <a:ext cx="7217228" cy="6264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4500"/>
              </a:lnSpc>
            </a:pPr>
            <a:r>
              <a:rPr lang="cs-CZ" sz="3000" b="1" dirty="0" err="1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Hořeček</a:t>
            </a:r>
            <a:r>
              <a:rPr lang="cs-CZ" sz="30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mnohotvarý český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7446585" y="402123"/>
            <a:ext cx="1250473" cy="553998"/>
          </a:xfrm>
          <a:prstGeom prst="rect">
            <a:avLst/>
          </a:prstGeom>
          <a:noFill/>
          <a:ln>
            <a:solidFill>
              <a:srgbClr val="006047"/>
            </a:solidFill>
          </a:ln>
        </p:spPr>
        <p:txBody>
          <a:bodyPr wrap="square" rtlCol="0" anchor="t" anchorCtr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 schválen 2011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486399" y="948093"/>
            <a:ext cx="1909481" cy="23301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cs-CZ" sz="1000" dirty="0">
                <a:solidFill>
                  <a:srgbClr val="006047"/>
                </a:solidFill>
              </a:rPr>
              <a:t>koordinátorka H. Neuwirthová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661682" y="1280595"/>
            <a:ext cx="4824717" cy="159274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spcAft>
                <a:spcPts val="450"/>
              </a:spcAft>
            </a:pPr>
            <a:r>
              <a:rPr lang="cs-CZ" sz="15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Hlavní cíl ZP </a:t>
            </a: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zachování druhu jako planě rostoucího na území ČR</a:t>
            </a:r>
          </a:p>
          <a:p>
            <a:pPr marL="285750" indent="-2857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 všech 5 geografických oblastech stávajícího výskytu</a:t>
            </a:r>
          </a:p>
          <a:p>
            <a:pPr marL="285750" indent="-2857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zaměřením na tzv. prioritní lokality</a:t>
            </a:r>
          </a:p>
          <a:p>
            <a:pPr>
              <a:spcAft>
                <a:spcPts val="450"/>
              </a:spcAft>
            </a:pPr>
            <a:endParaRPr lang="cs-CZ" sz="10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Zástupný symbol pro obsah 7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1624" y="3160265"/>
            <a:ext cx="5962234" cy="3058143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5629835" y="1280595"/>
            <a:ext cx="3067223" cy="179023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171450"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aktuálně evidujeme 51 živých populací (kvetoucí </a:t>
            </a:r>
            <a:r>
              <a:rPr lang="cs-CZ" sz="1500" dirty="0" err="1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hořečky</a:t>
            </a: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zaznamenány alespoň 1× v předchozích 10-ti letech)</a:t>
            </a:r>
          </a:p>
          <a:p>
            <a:pPr marL="171450"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toho 16 populací středních a velkých</a:t>
            </a:r>
          </a:p>
          <a:p>
            <a:pPr>
              <a:spcAft>
                <a:spcPts val="450"/>
              </a:spcAft>
            </a:pPr>
            <a:endParaRPr lang="cs-CZ" sz="12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59884" y="2862929"/>
            <a:ext cx="6043974" cy="364342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>
              <a:lnSpc>
                <a:spcPct val="134000"/>
              </a:lnSpc>
            </a:pPr>
            <a:r>
              <a:rPr lang="cs-CZ" sz="1200" dirty="0">
                <a:solidFill>
                  <a:srgbClr val="006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Počet monitorovaných lokalit a průměrný počet kvetoucích rostlin v letech 2011</a:t>
            </a:r>
            <a:r>
              <a:rPr lang="cs-CZ" sz="12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sz="1200" dirty="0">
                <a:solidFill>
                  <a:srgbClr val="0066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4971365" y="5562882"/>
            <a:ext cx="1255973" cy="229927"/>
          </a:xfrm>
          <a:prstGeom prst="rect">
            <a:avLst/>
          </a:prstGeom>
        </p:spPr>
        <p:txBody>
          <a:bodyPr vert="horz" wrap="none" lIns="91440" tIns="45720" rIns="91440" bIns="45720" rtlCol="0">
            <a:normAutofit lnSpcReduction="10000"/>
          </a:bodyPr>
          <a:lstStyle/>
          <a:p>
            <a:r>
              <a:rPr lang="cs-CZ" sz="1000" b="1" dirty="0">
                <a:solidFill>
                  <a:schemeClr val="bg1">
                    <a:lumMod val="50000"/>
                  </a:schemeClr>
                </a:solidFill>
              </a:rPr>
              <a:t>extrémně suché roky</a:t>
            </a:r>
          </a:p>
        </p:txBody>
      </p:sp>
      <p:cxnSp>
        <p:nvCxnSpPr>
          <p:cNvPr id="20" name="Přímá spojnice se šipkou 19"/>
          <p:cNvCxnSpPr/>
          <p:nvPr/>
        </p:nvCxnSpPr>
        <p:spPr>
          <a:xfrm>
            <a:off x="4509247" y="4356847"/>
            <a:ext cx="1761" cy="4628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 flipH="1">
            <a:off x="3254184" y="4422208"/>
            <a:ext cx="2" cy="44345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Obrázek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0632" y="3151300"/>
            <a:ext cx="2048885" cy="3072026"/>
          </a:xfrm>
          <a:prstGeom prst="rect">
            <a:avLst/>
          </a:prstGeom>
        </p:spPr>
      </p:pic>
      <p:sp>
        <p:nvSpPr>
          <p:cNvPr id="24" name="TextovéPole 23"/>
          <p:cNvSpPr txBox="1"/>
          <p:nvPr/>
        </p:nvSpPr>
        <p:spPr>
          <a:xfrm>
            <a:off x="7905082" y="5958432"/>
            <a:ext cx="987906" cy="259976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foto: V. Šedivý</a:t>
            </a:r>
          </a:p>
        </p:txBody>
      </p:sp>
      <p:cxnSp>
        <p:nvCxnSpPr>
          <p:cNvPr id="27" name="Přímá spojnice se šipkou 26"/>
          <p:cNvCxnSpPr/>
          <p:nvPr/>
        </p:nvCxnSpPr>
        <p:spPr>
          <a:xfrm>
            <a:off x="6216613" y="5473320"/>
            <a:ext cx="1761" cy="4628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8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73146" y="601362"/>
            <a:ext cx="4547286" cy="1635211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Pravidla IUCN pro </a:t>
            </a:r>
            <a:r>
              <a:rPr lang="cs-CZ" dirty="0" err="1" smtClean="0"/>
              <a:t>reintrodukce</a:t>
            </a:r>
            <a:r>
              <a:rPr lang="cs-CZ" dirty="0" smtClean="0"/>
              <a:t> a jiné ochranářské manipulace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68" y="601362"/>
            <a:ext cx="3714750" cy="531495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4572000" y="2967335"/>
            <a:ext cx="42383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IUCN Guidelines to Reintroduction and Other Conservation Translocations.pdf (iucn-whsg.org)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945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5F8EA60-1D40-D945-BDE3-8F3F6106B495}"/>
              </a:ext>
            </a:extLst>
          </p:cNvPr>
          <p:cNvSpPr txBox="1"/>
          <p:nvPr/>
        </p:nvSpPr>
        <p:spPr>
          <a:xfrm>
            <a:off x="559884" y="386623"/>
            <a:ext cx="7217228" cy="6264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4500"/>
              </a:lnSpc>
            </a:pPr>
            <a:r>
              <a:rPr lang="cs-CZ" sz="3000" b="1" dirty="0" err="1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Hořeček</a:t>
            </a:r>
            <a:r>
              <a:rPr lang="cs-CZ" sz="30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mnohotvarý český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7446585" y="402123"/>
            <a:ext cx="1250473" cy="553998"/>
          </a:xfrm>
          <a:prstGeom prst="rect">
            <a:avLst/>
          </a:prstGeom>
          <a:noFill/>
          <a:ln>
            <a:solidFill>
              <a:srgbClr val="006047"/>
            </a:solidFill>
          </a:ln>
        </p:spPr>
        <p:txBody>
          <a:bodyPr wrap="square" rtlCol="0" anchor="t" anchorCtr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 schválen 2011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486399" y="948093"/>
            <a:ext cx="1909481" cy="23301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cs-CZ" sz="1000" dirty="0">
                <a:solidFill>
                  <a:srgbClr val="006047"/>
                </a:solidFill>
              </a:rPr>
              <a:t>koordinátorka H. Neuwirthová</a:t>
            </a:r>
          </a:p>
        </p:txBody>
      </p:sp>
      <p:pic>
        <p:nvPicPr>
          <p:cNvPr id="15" name="Zástupný symbol pro obsah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152" y="4214868"/>
            <a:ext cx="3359464" cy="2004447"/>
          </a:xfrm>
          <a:prstGeom prst="rect">
            <a:avLst/>
          </a:prstGeom>
        </p:spPr>
      </p:pic>
      <p:pic>
        <p:nvPicPr>
          <p:cNvPr id="17" name="Zástupný symbol pro obsah 16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2575" y="4169049"/>
            <a:ext cx="3356208" cy="2050266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7688594" y="5959339"/>
            <a:ext cx="940189" cy="259976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92500"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foto: J. Hromas</a:t>
            </a:r>
          </a:p>
        </p:txBody>
      </p:sp>
      <p:sp>
        <p:nvSpPr>
          <p:cNvPr id="3" name="Obdélník 2"/>
          <p:cNvSpPr/>
          <p:nvPr/>
        </p:nvSpPr>
        <p:spPr>
          <a:xfrm>
            <a:off x="756065" y="4214868"/>
            <a:ext cx="337322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Vertikutace</a:t>
            </a:r>
            <a:r>
              <a:rPr lang="cs-CZ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výsledný stav porostu, PR </a:t>
            </a:r>
            <a:r>
              <a:rPr lang="cs-CZ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Opolenec</a:t>
            </a:r>
            <a:endParaRPr lang="cs-CZ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695317" y="1197531"/>
            <a:ext cx="7772400" cy="267219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60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60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60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60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60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450"/>
              </a:spcAft>
              <a:buNone/>
            </a:pPr>
            <a:r>
              <a:rPr lang="cs-CZ" sz="1400" b="1" dirty="0"/>
              <a:t>Realizace ZP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</a:pPr>
            <a:r>
              <a:rPr lang="cs-CZ" sz="1400" b="1" u="sng" dirty="0"/>
              <a:t>PÉČE O BIOTOP! </a:t>
            </a:r>
            <a:r>
              <a:rPr lang="cs-CZ" sz="1400" dirty="0"/>
              <a:t>(seč, pastva, odstranění stařiny a mechorostů, asanace) - vhodný management dlouhodobě zajištěn na naprosté většině prioritních lokalit a na řadě neprioritních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</a:pPr>
            <a:r>
              <a:rPr lang="cs-CZ" sz="1400" dirty="0"/>
              <a:t>každoroční monitoring druhu i provedených opatření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</a:pPr>
            <a:r>
              <a:rPr lang="cs-CZ" sz="1400" dirty="0"/>
              <a:t>od r. 2012 probíhá projekt repatriace </a:t>
            </a:r>
            <a:r>
              <a:rPr lang="cs-CZ" sz="1400" dirty="0" err="1"/>
              <a:t>hořečku</a:t>
            </a:r>
            <a:r>
              <a:rPr lang="cs-CZ" sz="1400" dirty="0"/>
              <a:t> na lokalitě Boletice, vrch Olymp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</a:pPr>
            <a:endParaRPr lang="cs-CZ" sz="1400" dirty="0"/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</a:pPr>
            <a:endParaRPr lang="cs-CZ" sz="1400" dirty="0"/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</a:pPr>
            <a:r>
              <a:rPr lang="cs-CZ" sz="1400" dirty="0"/>
              <a:t>	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</a:pPr>
            <a:r>
              <a:rPr lang="cs-CZ" sz="1400" dirty="0"/>
              <a:t>byla publikována řada článků, studií, realizovány semináře, exkurze	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</a:pPr>
            <a:r>
              <a:rPr lang="cs-CZ" sz="1400" dirty="0"/>
              <a:t>vyhlášeno 6 ZCHÚ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None/>
            </a:pPr>
            <a:r>
              <a:rPr lang="cs-CZ" sz="1400" dirty="0"/>
              <a:t>					</a:t>
            </a:r>
          </a:p>
          <a:p>
            <a:pPr marL="0" indent="0">
              <a:buNone/>
            </a:pPr>
            <a:endParaRPr lang="cs-CZ" sz="1400" dirty="0"/>
          </a:p>
        </p:txBody>
      </p:sp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1377895"/>
              </p:ext>
            </p:extLst>
          </p:nvPr>
        </p:nvGraphicFramePr>
        <p:xfrm>
          <a:off x="1021414" y="2752564"/>
          <a:ext cx="6215748" cy="764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List" r:id="rId5" imgW="5419749" imgH="666637" progId="Excel.Sheet.8">
                  <p:embed/>
                </p:oleObj>
              </mc:Choice>
              <mc:Fallback>
                <p:oleObj name="List" r:id="rId5" imgW="5419749" imgH="666637" progId="Excel.Sheet.8">
                  <p:embed/>
                  <p:pic>
                    <p:nvPicPr>
                      <p:cNvPr id="93" name="Objekt 9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21414" y="2752564"/>
                        <a:ext cx="6215748" cy="7646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25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25F8EA60-1D40-D945-BDE3-8F3F6106B495}"/>
              </a:ext>
            </a:extLst>
          </p:cNvPr>
          <p:cNvSpPr txBox="1"/>
          <p:nvPr/>
        </p:nvSpPr>
        <p:spPr>
          <a:xfrm>
            <a:off x="628650" y="363533"/>
            <a:ext cx="7927830" cy="66941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4500"/>
              </a:lnSpc>
            </a:pPr>
            <a:r>
              <a:rPr lang="cs-CZ" sz="3000" b="1" dirty="0" err="1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Hořeček</a:t>
            </a:r>
            <a:r>
              <a:rPr lang="cs-CZ" sz="30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nahořklý a h. drsný </a:t>
            </a:r>
            <a:r>
              <a:rPr lang="cs-CZ" sz="3000" b="1" dirty="0" err="1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Sturmův</a:t>
            </a:r>
            <a:r>
              <a:rPr lang="cs-CZ" sz="30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7426777" y="1193736"/>
            <a:ext cx="1250473" cy="553998"/>
          </a:xfrm>
          <a:prstGeom prst="rect">
            <a:avLst/>
          </a:prstGeom>
          <a:noFill/>
          <a:ln>
            <a:solidFill>
              <a:srgbClr val="006047"/>
            </a:solidFill>
          </a:ln>
        </p:spPr>
        <p:txBody>
          <a:bodyPr wrap="square" rtlCol="0" anchor="t" anchorCtr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 schválen 2020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7019366" y="939125"/>
            <a:ext cx="1909481" cy="23301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cs-CZ" sz="1000" dirty="0">
                <a:solidFill>
                  <a:srgbClr val="006047"/>
                </a:solidFill>
              </a:rPr>
              <a:t>koordinátorka H. Neuwirthová</a:t>
            </a:r>
          </a:p>
        </p:txBody>
      </p:sp>
      <p:pic>
        <p:nvPicPr>
          <p:cNvPr id="17" name="Obrázek 1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85" y="1058924"/>
            <a:ext cx="3620860" cy="25205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Obrázek 1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85" y="3710780"/>
            <a:ext cx="3620860" cy="25102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Zástupný symbol pro obsah 18">
            <a:extLst>
              <a:ext uri="{FF2B5EF4-FFF2-40B4-BE49-F238E27FC236}">
                <a16:creationId xmlns:a16="http://schemas.microsoft.com/office/drawing/2014/main" id="{D544C04F-F656-7545-ACB7-AB4D9892CB7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92565" y="1482494"/>
            <a:ext cx="4105249" cy="1813830"/>
          </a:xfrm>
          <a:prstGeom prst="rect">
            <a:avLst/>
          </a:prstGeom>
          <a:noFill/>
          <a:effectLst/>
        </p:spPr>
        <p:txBody>
          <a:bodyPr wrap="square" rtlCol="0" anchor="t" anchorCtr="0">
            <a:spAutoFit/>
          </a:bodyPr>
          <a:lstStyle/>
          <a:p>
            <a:pPr marL="0" indent="0">
              <a:spcAft>
                <a:spcPts val="450"/>
              </a:spcAft>
              <a:buNone/>
            </a:pPr>
            <a:r>
              <a:rPr lang="cs-CZ" sz="14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taxony</a:t>
            </a:r>
          </a:p>
          <a:p>
            <a:pPr>
              <a:spcAft>
                <a:spcPts val="450"/>
              </a:spcAft>
            </a:pPr>
            <a:r>
              <a:rPr lang="cs-CZ" sz="1400" i="1" dirty="0" err="1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Gentianella</a:t>
            </a:r>
            <a:r>
              <a:rPr lang="cs-CZ" sz="1400" i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i="1" dirty="0" err="1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amarella</a:t>
            </a:r>
            <a:r>
              <a:rPr lang="cs-CZ" sz="1400" i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subsp</a:t>
            </a:r>
            <a:r>
              <a:rPr lang="cs-CZ" sz="14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400" i="1" dirty="0" err="1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lingulata</a:t>
            </a:r>
            <a:r>
              <a:rPr lang="cs-CZ" sz="1400" i="1" dirty="0"/>
              <a:t> </a:t>
            </a:r>
            <a:r>
              <a:rPr lang="cs-CZ" sz="1400" i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cs-CZ" sz="14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"živá" populace (naposledy r. 2009)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400" i="1" dirty="0" err="1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Gentianella</a:t>
            </a:r>
            <a:r>
              <a:rPr lang="cs-CZ" sz="1400" i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i="1" dirty="0" err="1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amarella</a:t>
            </a:r>
            <a:r>
              <a:rPr lang="cs-CZ" sz="1400" i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subsp</a:t>
            </a:r>
            <a:r>
              <a:rPr lang="cs-CZ" sz="14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400" i="1" dirty="0" err="1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amarella</a:t>
            </a:r>
            <a:r>
              <a:rPr lang="cs-CZ" sz="14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56 živých populací</a:t>
            </a:r>
            <a:endParaRPr lang="cs-CZ" sz="1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400" i="1" dirty="0" err="1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Gentianella</a:t>
            </a:r>
            <a:r>
              <a:rPr lang="cs-CZ" sz="1400" i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i="1" dirty="0" err="1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obtusifolia</a:t>
            </a:r>
            <a:r>
              <a:rPr lang="cs-CZ" sz="1400" i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subsp</a:t>
            </a:r>
            <a:r>
              <a:rPr lang="cs-CZ" sz="14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1400" i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i="1" dirty="0" err="1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sturmiana</a:t>
            </a:r>
            <a:r>
              <a:rPr lang="cs-CZ" sz="14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9 živých populací  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548923" y="3540407"/>
            <a:ext cx="4198261" cy="2196159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lnSpcReduction="10000"/>
          </a:bodyPr>
          <a:lstStyle/>
          <a:p>
            <a:pPr>
              <a:spcAft>
                <a:spcPts val="450"/>
              </a:spcAft>
            </a:pPr>
            <a:r>
              <a:rPr lang="cs-CZ" sz="14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hlavní cíl ZP</a:t>
            </a:r>
            <a:r>
              <a:rPr lang="cs-CZ" sz="14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zachování druhu jako planě rostoucího na území ČR</a:t>
            </a:r>
          </a:p>
          <a:p>
            <a:pPr marL="285750" indent="-2857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zastavit úbytek lokalit a populací GA se zaměřením na tzv. prioritní lokality</a:t>
            </a:r>
          </a:p>
          <a:p>
            <a:pPr marL="285750" indent="-2857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udržet alespoň polovinu lokalit GS a zvýšit populaci "střední nebo velkou" o jednu</a:t>
            </a:r>
          </a:p>
          <a:p>
            <a:pPr>
              <a:spcAft>
                <a:spcPts val="450"/>
              </a:spcAft>
            </a:pPr>
            <a:endParaRPr lang="cs-CZ" sz="14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450"/>
              </a:spcAft>
            </a:pPr>
            <a:r>
              <a:rPr lang="cs-CZ" sz="14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hlavní opatření ZP obdobná jako u </a:t>
            </a:r>
            <a:r>
              <a:rPr lang="cs-CZ" sz="1400" b="1" dirty="0" err="1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hořečku</a:t>
            </a:r>
            <a:r>
              <a:rPr lang="cs-CZ" sz="1400" b="1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mnohotvarého českého</a:t>
            </a:r>
          </a:p>
          <a:p>
            <a:pPr>
              <a:spcAft>
                <a:spcPts val="450"/>
              </a:spcAft>
            </a:pPr>
            <a:endParaRPr lang="cs-CZ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47621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25F8EA60-1D40-D945-BDE3-8F3F6106B495}"/>
              </a:ext>
            </a:extLst>
          </p:cNvPr>
          <p:cNvSpPr txBox="1"/>
          <p:nvPr/>
        </p:nvSpPr>
        <p:spPr>
          <a:xfrm>
            <a:off x="628650" y="449797"/>
            <a:ext cx="7927830" cy="66941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4500"/>
              </a:lnSpc>
            </a:pPr>
            <a:r>
              <a:rPr lang="cs-CZ" sz="3000" b="1" dirty="0" err="1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Hořeček</a:t>
            </a:r>
            <a:r>
              <a:rPr lang="cs-CZ" sz="30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nahořklý a h. drsný </a:t>
            </a:r>
            <a:r>
              <a:rPr lang="cs-CZ" sz="3000" b="1" dirty="0" err="1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Sturmův</a:t>
            </a:r>
            <a:r>
              <a:rPr lang="cs-CZ" sz="30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628650" y="1237513"/>
            <a:ext cx="7927830" cy="249042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realizace ZP zapojeno velké množství subjektů (RP AOPK ČR, KÚ, MÚ, NNO)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řada lokalit bez odpovídajícího managementu, ve volné krajině často dlouhodobě neudržované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hlavní aktivity po zahájení ZP</a:t>
            </a:r>
          </a:p>
          <a:p>
            <a:pPr marL="446088" indent="-446088">
              <a:spcAft>
                <a:spcPts val="450"/>
              </a:spcAft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nastavení a zajištění vhodného a pravidelného managementu, především na prioritních lokalitách</a:t>
            </a:r>
          </a:p>
          <a:p>
            <a:pPr marL="446088" indent="-446088">
              <a:spcAft>
                <a:spcPts val="450"/>
              </a:spcAft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sdílení informací a spolupráce mezi pracovníky státní ochrany přírody a dalšími zainteresovanými subjekty</a:t>
            </a:r>
          </a:p>
          <a:p>
            <a:pPr>
              <a:spcAft>
                <a:spcPts val="450"/>
              </a:spcAft>
            </a:pPr>
            <a:endParaRPr lang="cs-CZ" sz="15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629" y="3767206"/>
            <a:ext cx="3270489" cy="2452867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283630" y="3761595"/>
            <a:ext cx="1912724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50" dirty="0">
                <a:latin typeface="Arial" panose="020B0604020202020204" pitchFamily="34" charset="0"/>
                <a:cs typeface="Arial" panose="020B0604020202020204" pitchFamily="34" charset="0"/>
              </a:rPr>
              <a:t>Nově objevená lokalita GA, </a:t>
            </a:r>
          </a:p>
          <a:p>
            <a:r>
              <a:rPr lang="cs-CZ" sz="1050" dirty="0">
                <a:latin typeface="Arial" panose="020B0604020202020204" pitchFamily="34" charset="0"/>
                <a:cs typeface="Arial" panose="020B0604020202020204" pitchFamily="34" charset="0"/>
              </a:rPr>
              <a:t>hřbet </a:t>
            </a:r>
            <a:r>
              <a:rPr lang="cs-CZ" sz="1050" dirty="0" err="1">
                <a:latin typeface="Arial" panose="020B0604020202020204" pitchFamily="34" charset="0"/>
                <a:cs typeface="Arial" panose="020B0604020202020204" pitchFamily="34" charset="0"/>
              </a:rPr>
              <a:t>Cecemín</a:t>
            </a:r>
            <a:r>
              <a:rPr lang="cs-CZ" sz="10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cs-CZ" sz="1050" dirty="0">
                <a:latin typeface="Arial" panose="020B0604020202020204" pitchFamily="34" charset="0"/>
                <a:cs typeface="Arial" panose="020B0604020202020204" pitchFamily="34" charset="0"/>
              </a:rPr>
              <a:t>podzim 2020 a jaro 2022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351129" y="4081660"/>
            <a:ext cx="2443899" cy="183292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978" y="3775763"/>
            <a:ext cx="1005001" cy="1371541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7992" y="3767207"/>
            <a:ext cx="3275107" cy="2456329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5649710" y="3740895"/>
            <a:ext cx="311774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Setkání k záchrannému programu v Pošumaví, podzim 2021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7549390" y="5959817"/>
            <a:ext cx="1303709" cy="28222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foto: H. Neuwirthová</a:t>
            </a:r>
          </a:p>
        </p:txBody>
      </p:sp>
    </p:spTree>
    <p:extLst>
      <p:ext uri="{BB962C8B-B14F-4D97-AF65-F5344CB8AC3E}">
        <p14:creationId xmlns:p14="http://schemas.microsoft.com/office/powerpoint/2010/main" val="419775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5F8EA60-1D40-D945-BDE3-8F3F6106B495}"/>
              </a:ext>
            </a:extLst>
          </p:cNvPr>
          <p:cNvSpPr txBox="1"/>
          <p:nvPr/>
        </p:nvSpPr>
        <p:spPr>
          <a:xfrm>
            <a:off x="559884" y="386623"/>
            <a:ext cx="7217228" cy="6264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4500"/>
              </a:lnSpc>
            </a:pPr>
            <a:r>
              <a:rPr lang="cs-CZ" sz="30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Přeslička různobarvá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7252447" y="402123"/>
            <a:ext cx="1444611" cy="553998"/>
          </a:xfrm>
          <a:prstGeom prst="rect">
            <a:avLst/>
          </a:prstGeom>
          <a:noFill/>
          <a:ln>
            <a:solidFill>
              <a:srgbClr val="006047"/>
            </a:solidFill>
          </a:ln>
        </p:spPr>
        <p:txBody>
          <a:bodyPr wrap="square" rtlCol="0" anchor="t" anchorCtr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 schválen 2018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559884" y="1353944"/>
            <a:ext cx="4254164" cy="137473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spcAft>
                <a:spcPts val="450"/>
              </a:spcAft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Cíle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zachování populací na pískovně Mohelnice a štěrkovně Náklo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nově založené populace na štěrkopískovně Tovačovská jezera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482353" y="1013077"/>
            <a:ext cx="2770094" cy="28680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85000" lnSpcReduction="20000"/>
          </a:bodyPr>
          <a:lstStyle/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5F8EA60-1D40-D945-BDE3-8F3F6106B495}"/>
              </a:ext>
            </a:extLst>
          </p:cNvPr>
          <p:cNvSpPr txBox="1"/>
          <p:nvPr/>
        </p:nvSpPr>
        <p:spPr>
          <a:xfrm>
            <a:off x="4024972" y="672210"/>
            <a:ext cx="2079993" cy="66941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4500"/>
              </a:lnSpc>
            </a:pPr>
            <a:r>
              <a:rPr lang="cs-CZ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na Olomoucku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559884" y="3317663"/>
            <a:ext cx="4254164" cy="2131353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spcAft>
                <a:spcPts val="450"/>
              </a:spcAft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štěrkovně Náklo zajištěn pravidelný management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výsadby na Tovačovských jezerech se ujaly a rozrůstaly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loňském roce došlo k jejich oslabení dlouhodobějším zaplavením a expanzí rákosu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1620" y="1305953"/>
            <a:ext cx="3261653" cy="491641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996518" y="5962388"/>
            <a:ext cx="1043867" cy="259976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foto: M. Hykel</a:t>
            </a:r>
          </a:p>
        </p:txBody>
      </p:sp>
    </p:spTree>
    <p:extLst>
      <p:ext uri="{BB962C8B-B14F-4D97-AF65-F5344CB8AC3E}">
        <p14:creationId xmlns:p14="http://schemas.microsoft.com/office/powerpoint/2010/main" val="217668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5F8EA60-1D40-D945-BDE3-8F3F6106B495}"/>
              </a:ext>
            </a:extLst>
          </p:cNvPr>
          <p:cNvSpPr txBox="1"/>
          <p:nvPr/>
        </p:nvSpPr>
        <p:spPr>
          <a:xfrm>
            <a:off x="559884" y="386623"/>
            <a:ext cx="7217228" cy="6264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4500"/>
              </a:lnSpc>
            </a:pPr>
            <a:r>
              <a:rPr lang="cs-CZ" sz="3000" b="1" dirty="0" err="1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Pastarček</a:t>
            </a:r>
            <a:r>
              <a:rPr lang="cs-CZ" sz="30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dlouholistý moravský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7438662" y="386623"/>
            <a:ext cx="1444611" cy="553998"/>
          </a:xfrm>
          <a:prstGeom prst="rect">
            <a:avLst/>
          </a:prstGeom>
          <a:noFill/>
          <a:ln>
            <a:solidFill>
              <a:srgbClr val="006047"/>
            </a:solidFill>
          </a:ln>
        </p:spPr>
        <p:txBody>
          <a:bodyPr wrap="square" rtlCol="0" anchor="t" anchorCtr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 schválen 2018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559884" y="1353944"/>
            <a:ext cx="4254164" cy="19005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spcAft>
                <a:spcPts val="450"/>
              </a:spcAft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Cíle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stabilní populace na lokalitách Javor a </a:t>
            </a:r>
            <a:r>
              <a:rPr lang="cs-CZ" sz="1500" dirty="0" err="1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Hodňovská</a:t>
            </a: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dolina (1000 rostlin), </a:t>
            </a:r>
            <a:r>
              <a:rPr lang="cs-CZ" sz="1500" dirty="0" err="1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Lásca</a:t>
            </a: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PP </a:t>
            </a:r>
            <a:r>
              <a:rPr lang="cs-CZ" sz="1500" dirty="0" err="1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Hluboče</a:t>
            </a: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500" dirty="0" err="1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Tratihušť</a:t>
            </a: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(100 rostlin)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obnovit populaci na lokalitě </a:t>
            </a:r>
            <a:r>
              <a:rPr lang="cs-CZ" sz="1500" dirty="0" err="1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Tratihušť</a:t>
            </a: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1500" dirty="0" err="1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Maděrovce</a:t>
            </a:r>
            <a:endParaRPr lang="cs-CZ" sz="15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záložní populace v PP </a:t>
            </a:r>
            <a:r>
              <a:rPr lang="cs-CZ" sz="1500" dirty="0" err="1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Kaňoury</a:t>
            </a:r>
            <a:endParaRPr lang="cs-CZ" sz="15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482353" y="1013077"/>
            <a:ext cx="2770094" cy="28680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85000" lnSpcReduction="20000"/>
          </a:bodyPr>
          <a:lstStyle/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559884" y="3532817"/>
            <a:ext cx="4254164" cy="1208023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spcAft>
                <a:spcPts val="450"/>
              </a:spcAft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kosení lokalit, narušení travního drnu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výsevy na </a:t>
            </a:r>
            <a:r>
              <a:rPr lang="cs-CZ" sz="1500" dirty="0" err="1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transektech</a:t>
            </a:r>
            <a:endParaRPr lang="cs-CZ" sz="15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napěstování rostlin + plánované výsadby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01419" y="1792347"/>
            <a:ext cx="4664976" cy="349873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655859" y="5614225"/>
            <a:ext cx="1340806" cy="259976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foto: I. </a:t>
            </a:r>
            <a:r>
              <a:rPr lang="cs-CZ" sz="1000" dirty="0" err="1">
                <a:solidFill>
                  <a:schemeClr val="bg1"/>
                </a:solidFill>
              </a:rPr>
              <a:t>Jongepierová</a:t>
            </a:r>
            <a:endParaRPr lang="cs-CZ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9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5F8EA60-1D40-D945-BDE3-8F3F6106B495}"/>
              </a:ext>
            </a:extLst>
          </p:cNvPr>
          <p:cNvSpPr txBox="1"/>
          <p:nvPr/>
        </p:nvSpPr>
        <p:spPr>
          <a:xfrm>
            <a:off x="559884" y="386623"/>
            <a:ext cx="7217228" cy="6264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4500"/>
              </a:lnSpc>
            </a:pPr>
            <a:r>
              <a:rPr lang="cs-CZ" sz="30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Rozchodník huňatý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6853100" y="383255"/>
            <a:ext cx="1848023" cy="553998"/>
          </a:xfrm>
          <a:prstGeom prst="rect">
            <a:avLst/>
          </a:prstGeom>
          <a:noFill/>
          <a:ln>
            <a:solidFill>
              <a:srgbClr val="006047"/>
            </a:solidFill>
          </a:ln>
        </p:spPr>
        <p:txBody>
          <a:bodyPr wrap="square" rtlCol="0" anchor="t" anchorCtr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 schválen 2020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559884" y="1415427"/>
            <a:ext cx="4254164" cy="91307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spcAft>
                <a:spcPts val="450"/>
              </a:spcAft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Cíle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zachování populace v NPP Stročov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vytvořit alespoň 1 záložní populaci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5F8EA60-1D40-D945-BDE3-8F3F6106B495}"/>
              </a:ext>
            </a:extLst>
          </p:cNvPr>
          <p:cNvSpPr txBox="1"/>
          <p:nvPr/>
        </p:nvSpPr>
        <p:spPr>
          <a:xfrm>
            <a:off x="2891116" y="746013"/>
            <a:ext cx="6320299" cy="66941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4500"/>
              </a:lnSpc>
            </a:pPr>
            <a:r>
              <a:rPr lang="cs-CZ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ve středních a jižních Čechách a na Vysočině</a:t>
            </a:r>
          </a:p>
        </p:txBody>
      </p:sp>
      <p:pic>
        <p:nvPicPr>
          <p:cNvPr id="7" name="Obrázek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3" t="10396" r="5560" b="9862"/>
          <a:stretch/>
        </p:blipFill>
        <p:spPr bwMode="auto">
          <a:xfrm>
            <a:off x="134934" y="2873186"/>
            <a:ext cx="5118847" cy="31824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55" y="5706314"/>
            <a:ext cx="819150" cy="14287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5336802" y="3848956"/>
            <a:ext cx="3447342" cy="19005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intenzivní péče o populaci v NPP Stročov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snadná kultivace – záchranná kultura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výsadby 2020, 2021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výsadeb, testování vhodného managementu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1950" y="1451976"/>
            <a:ext cx="3819173" cy="2334280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7879976" y="3521772"/>
            <a:ext cx="904168" cy="26448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foto: P. Šiška</a:t>
            </a:r>
          </a:p>
        </p:txBody>
      </p:sp>
    </p:spTree>
    <p:extLst>
      <p:ext uri="{BB962C8B-B14F-4D97-AF65-F5344CB8AC3E}">
        <p14:creationId xmlns:p14="http://schemas.microsoft.com/office/powerpoint/2010/main" val="127850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5F8EA60-1D40-D945-BDE3-8F3F6106B495}"/>
              </a:ext>
            </a:extLst>
          </p:cNvPr>
          <p:cNvSpPr txBox="1"/>
          <p:nvPr/>
        </p:nvSpPr>
        <p:spPr>
          <a:xfrm>
            <a:off x="559884" y="386623"/>
            <a:ext cx="7217228" cy="6264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4500"/>
              </a:lnSpc>
            </a:pPr>
            <a:r>
              <a:rPr lang="cs-CZ" sz="3000" b="1" dirty="0" smtClean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Včelník rakouský</a:t>
            </a:r>
            <a:endParaRPr lang="cs-CZ" sz="3000" b="1" dirty="0">
              <a:solidFill>
                <a:srgbClr val="006047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6853100" y="383255"/>
            <a:ext cx="1848023" cy="553998"/>
          </a:xfrm>
          <a:prstGeom prst="rect">
            <a:avLst/>
          </a:prstGeom>
          <a:noFill/>
          <a:ln>
            <a:solidFill>
              <a:srgbClr val="006047"/>
            </a:solidFill>
          </a:ln>
        </p:spPr>
        <p:txBody>
          <a:bodyPr wrap="square" rtlCol="0" anchor="t" anchorCtr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 schválen </a:t>
            </a:r>
            <a:r>
              <a:rPr lang="cs-CZ" sz="1500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cs-CZ" sz="15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559884" y="1415427"/>
            <a:ext cx="4254164" cy="1208023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spcAft>
                <a:spcPts val="450"/>
              </a:spcAft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Cíle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Zvýšit a udržet počet jedinců na lokalitách</a:t>
            </a:r>
            <a:endParaRPr lang="cs-CZ" sz="15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cs-CZ" sz="1500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ozšířit včelník na nové lokality v Č. krasu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vytvořit záložní kultury ze všech lokalit</a:t>
            </a:r>
            <a:endParaRPr lang="cs-CZ" sz="15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5F8EA60-1D40-D945-BDE3-8F3F6106B495}"/>
              </a:ext>
            </a:extLst>
          </p:cNvPr>
          <p:cNvSpPr txBox="1"/>
          <p:nvPr/>
        </p:nvSpPr>
        <p:spPr>
          <a:xfrm>
            <a:off x="3896309" y="741070"/>
            <a:ext cx="2956791" cy="66941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4500"/>
              </a:lnSpc>
            </a:pPr>
            <a:r>
              <a:rPr lang="cs-CZ" b="1" dirty="0" smtClean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v Českém krasu</a:t>
            </a:r>
            <a:endParaRPr lang="cs-CZ" b="1" dirty="0">
              <a:solidFill>
                <a:srgbClr val="006047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544C04F-F656-7545-ACB7-AB4D9892CB7E}"/>
              </a:ext>
            </a:extLst>
          </p:cNvPr>
          <p:cNvSpPr txBox="1"/>
          <p:nvPr/>
        </p:nvSpPr>
        <p:spPr>
          <a:xfrm>
            <a:off x="559884" y="3025800"/>
            <a:ext cx="3447342" cy="1733808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>
              <a:spcAft>
                <a:spcPts val="450"/>
              </a:spcAft>
            </a:pPr>
            <a:r>
              <a:rPr lang="cs-CZ" sz="1500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péče o biotopy – výřezy, pastva</a:t>
            </a:r>
            <a:endParaRPr lang="cs-CZ" sz="15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záchranné kultury v botanických zahradách</a:t>
            </a:r>
            <a:endParaRPr lang="cs-CZ" sz="15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výsevy a výsadby od roku </a:t>
            </a: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</a:t>
            </a:r>
            <a:r>
              <a:rPr lang="cs-CZ" sz="1500" dirty="0" smtClean="0">
                <a:solidFill>
                  <a:srgbClr val="006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výsadeb</a:t>
            </a:r>
            <a:endParaRPr lang="cs-CZ" sz="1500" dirty="0">
              <a:solidFill>
                <a:srgbClr val="006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825" y="1506177"/>
            <a:ext cx="4183281" cy="443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6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jídlo, podepsat&#10;&#10;Popis byl vytvořen automaticky">
            <a:extLst>
              <a:ext uri="{FF2B5EF4-FFF2-40B4-BE49-F238E27FC236}">
                <a16:creationId xmlns:a16="http://schemas.microsoft.com/office/drawing/2014/main" id="{CDCE3E6D-C4B3-0746-89F1-CFFA8D31A4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965" y="449868"/>
            <a:ext cx="2229785" cy="125425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D77D59A-2FEA-CC43-BD82-6E7C55D60A65}"/>
              </a:ext>
            </a:extLst>
          </p:cNvPr>
          <p:cNvSpPr txBox="1"/>
          <p:nvPr/>
        </p:nvSpPr>
        <p:spPr>
          <a:xfrm>
            <a:off x="340657" y="2220563"/>
            <a:ext cx="8534399" cy="77752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cs-CZ" sz="3200" b="1" dirty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DĚKUJI ZA </a:t>
            </a:r>
            <a:r>
              <a:rPr lang="cs-CZ" sz="3200" b="1" dirty="0" smtClean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POZORNOST</a:t>
            </a:r>
            <a:endParaRPr lang="cs-CZ" sz="3200" b="1" dirty="0">
              <a:solidFill>
                <a:srgbClr val="006047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D77D59A-2FEA-CC43-BD82-6E7C55D60A65}"/>
              </a:ext>
            </a:extLst>
          </p:cNvPr>
          <p:cNvSpPr txBox="1"/>
          <p:nvPr/>
        </p:nvSpPr>
        <p:spPr>
          <a:xfrm>
            <a:off x="174916" y="2964162"/>
            <a:ext cx="8543364" cy="216982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b="1" dirty="0" smtClean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david.lacina@nature.cz</a:t>
            </a:r>
          </a:p>
          <a:p>
            <a:pPr algn="ctr">
              <a:lnSpc>
                <a:spcPct val="150000"/>
              </a:lnSpc>
            </a:pPr>
            <a:endParaRPr lang="cs-CZ" b="1" dirty="0" smtClean="0">
              <a:solidFill>
                <a:srgbClr val="006047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cs-CZ" b="1" dirty="0" smtClean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www.nature.cz</a:t>
            </a:r>
          </a:p>
          <a:p>
            <a:pPr algn="ctr">
              <a:lnSpc>
                <a:spcPct val="150000"/>
              </a:lnSpc>
            </a:pPr>
            <a:r>
              <a:rPr lang="cs-CZ" b="1" dirty="0" smtClean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www.zachranneprogramy.cz</a:t>
            </a:r>
          </a:p>
          <a:p>
            <a:pPr algn="ctr">
              <a:lnSpc>
                <a:spcPct val="150000"/>
              </a:lnSpc>
            </a:pPr>
            <a:r>
              <a:rPr lang="cs-CZ" b="1" dirty="0" smtClean="0">
                <a:solidFill>
                  <a:srgbClr val="00604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www.facebook.com/zachranneprogramy</a:t>
            </a:r>
            <a:endParaRPr lang="cs-CZ" b="1" dirty="0">
              <a:solidFill>
                <a:srgbClr val="006047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92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Pravidla (1/2)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</a:t>
            </a:r>
            <a:r>
              <a:rPr lang="cs-CZ" dirty="0" smtClean="0"/>
              <a:t>asné přispění k ochraně druhu</a:t>
            </a:r>
          </a:p>
          <a:p>
            <a:r>
              <a:rPr lang="cs-CZ" dirty="0"/>
              <a:t>d</a:t>
            </a:r>
            <a:r>
              <a:rPr lang="cs-CZ" dirty="0" smtClean="0"/>
              <a:t>ůvody k vyhynutí byly jasně identifikovány a odstraněny</a:t>
            </a:r>
          </a:p>
          <a:p>
            <a:r>
              <a:rPr lang="cs-CZ" dirty="0"/>
              <a:t>r</a:t>
            </a:r>
            <a:r>
              <a:rPr lang="cs-CZ" dirty="0" smtClean="0"/>
              <a:t>izika a přínosy </a:t>
            </a:r>
            <a:r>
              <a:rPr lang="cs-CZ" dirty="0" err="1" smtClean="0"/>
              <a:t>reintroduce</a:t>
            </a:r>
            <a:r>
              <a:rPr lang="cs-CZ" dirty="0" smtClean="0"/>
              <a:t> byly </a:t>
            </a:r>
            <a:r>
              <a:rPr lang="cs-CZ" dirty="0" smtClean="0"/>
              <a:t>vyhodnoceny (ekologické, sociální a ekonomické aspekty)</a:t>
            </a:r>
          </a:p>
          <a:p>
            <a:r>
              <a:rPr lang="cs-CZ" dirty="0"/>
              <a:t>zohlednění všech známých a předpokládaných </a:t>
            </a:r>
            <a:r>
              <a:rPr lang="cs-CZ" dirty="0" smtClean="0"/>
              <a:t>rizik!</a:t>
            </a:r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70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Pravidla (2/2)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</a:t>
            </a:r>
            <a:r>
              <a:rPr lang="cs-CZ" dirty="0" smtClean="0"/>
              <a:t>asný plán (návrh – studie proveditelnosti a analýza rizik, jasná struktura řízení a rozhodování, realizace, monitoringu, přizpůsobování a vyhodnocování)</a:t>
            </a:r>
          </a:p>
          <a:p>
            <a:r>
              <a:rPr lang="cs-CZ" dirty="0"/>
              <a:t>p</a:t>
            </a:r>
            <a:r>
              <a:rPr lang="cs-CZ" dirty="0" smtClean="0"/>
              <a:t>ravidelné zprávy o realizaci (adaptivní </a:t>
            </a:r>
            <a:r>
              <a:rPr lang="cs-CZ" dirty="0" err="1" smtClean="0"/>
              <a:t>managementový</a:t>
            </a:r>
            <a:r>
              <a:rPr lang="cs-CZ" dirty="0" smtClean="0"/>
              <a:t> cyklus)</a:t>
            </a:r>
          </a:p>
          <a:p>
            <a:r>
              <a:rPr lang="cs-CZ" dirty="0"/>
              <a:t>j</a:t>
            </a:r>
            <a:r>
              <a:rPr lang="cs-CZ" dirty="0" smtClean="0"/>
              <a:t>asný cíl (méně je více…,pokud možno kvantifikovaný) a časový rámec</a:t>
            </a:r>
            <a:endParaRPr lang="en-US" dirty="0"/>
          </a:p>
          <a:p>
            <a:r>
              <a:rPr lang="cs-CZ" dirty="0" smtClean="0"/>
              <a:t>konkrétní aktivity co nejpřesněji popsané</a:t>
            </a:r>
          </a:p>
          <a:p>
            <a:r>
              <a:rPr lang="cs-CZ" dirty="0" smtClean="0"/>
              <a:t>„exit </a:t>
            </a:r>
            <a:r>
              <a:rPr lang="cs-CZ" dirty="0" err="1" smtClean="0"/>
              <a:t>strategy</a:t>
            </a:r>
            <a:r>
              <a:rPr lang="cs-CZ" dirty="0" smtClean="0"/>
              <a:t>“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123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 bwMode="auto">
          <a:xfrm>
            <a:off x="1118795" y="139700"/>
            <a:ext cx="6898080" cy="1325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cs-CZ" altLang="cs-CZ" sz="3600" b="1" dirty="0" smtClean="0">
                <a:solidFill>
                  <a:schemeClr val="accent6">
                    <a:lumMod val="50000"/>
                  </a:schemeClr>
                </a:solidFill>
              </a:rPr>
              <a:t>3 typy základních nástrojů aktivní ochrany druhů</a:t>
            </a:r>
          </a:p>
        </p:txBody>
      </p:sp>
      <p:sp>
        <p:nvSpPr>
          <p:cNvPr id="5123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632704" y="1636854"/>
            <a:ext cx="4040187" cy="639762"/>
          </a:xfrm>
          <a:solidFill>
            <a:srgbClr val="00B050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2500"/>
          </a:bodyPr>
          <a:lstStyle/>
          <a:p>
            <a:r>
              <a:rPr lang="cs-CZ" altLang="cs-CZ" sz="2800" dirty="0" smtClean="0"/>
              <a:t>Záchranné programy </a:t>
            </a:r>
            <a:r>
              <a:rPr lang="cs-CZ" altLang="cs-CZ" dirty="0" smtClean="0">
                <a:solidFill>
                  <a:schemeClr val="bg1"/>
                </a:solidFill>
              </a:rPr>
              <a:t>ZP</a:t>
            </a:r>
          </a:p>
        </p:txBody>
      </p:sp>
      <p:sp>
        <p:nvSpPr>
          <p:cNvPr id="5124" name="Zástupný symbol pro obsah 3"/>
          <p:cNvSpPr>
            <a:spLocks noGrp="1"/>
          </p:cNvSpPr>
          <p:nvPr>
            <p:ph sz="half" idx="2"/>
          </p:nvPr>
        </p:nvSpPr>
        <p:spPr bwMode="auto">
          <a:xfrm>
            <a:off x="3697288" y="3674923"/>
            <a:ext cx="4319587" cy="909434"/>
          </a:xfrm>
          <a:solidFill>
            <a:srgbClr val="00B050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FontTx/>
              <a:buNone/>
            </a:pPr>
            <a:r>
              <a:rPr lang="cs-CZ" altLang="cs-CZ" b="1" dirty="0" smtClean="0"/>
              <a:t>Regionální akční plány </a:t>
            </a:r>
            <a:r>
              <a:rPr lang="cs-CZ" altLang="cs-CZ" b="1" dirty="0" smtClean="0">
                <a:solidFill>
                  <a:schemeClr val="bg1"/>
                </a:solidFill>
              </a:rPr>
              <a:t>RAP</a:t>
            </a:r>
          </a:p>
        </p:txBody>
      </p:sp>
      <p:sp>
        <p:nvSpPr>
          <p:cNvPr id="5125" name="Zástupný symbol pro text 4"/>
          <p:cNvSpPr>
            <a:spLocks noGrp="1"/>
          </p:cNvSpPr>
          <p:nvPr>
            <p:ph type="body" sz="quarter" idx="3"/>
          </p:nvPr>
        </p:nvSpPr>
        <p:spPr bwMode="auto">
          <a:xfrm>
            <a:off x="2346307" y="2655888"/>
            <a:ext cx="4041775" cy="639763"/>
          </a:xfrm>
          <a:solidFill>
            <a:srgbClr val="00B050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cs-CZ" altLang="cs-CZ" sz="2800" dirty="0" smtClean="0"/>
              <a:t>Programy péče </a:t>
            </a:r>
            <a:r>
              <a:rPr lang="cs-CZ" altLang="cs-CZ" dirty="0" smtClean="0">
                <a:solidFill>
                  <a:schemeClr val="bg1"/>
                </a:solidFill>
              </a:rPr>
              <a:t>PP</a:t>
            </a:r>
          </a:p>
        </p:txBody>
      </p:sp>
      <p:pic>
        <p:nvPicPr>
          <p:cNvPr id="5126" name="Picture 4" descr="P1010057%20V%20Hlavac_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8" y="5002213"/>
            <a:ext cx="2362200" cy="141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IMG_43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688" y="5002213"/>
            <a:ext cx="2278062" cy="141128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11" descr="DianArenPolocelek267_6773dturonova_b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325"/>
            <a:ext cx="2254250" cy="1411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8" descr="perlorodka_big_b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5002213"/>
            <a:ext cx="2254250" cy="141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299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13820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chemeClr val="accent6">
                    <a:lumMod val="50000"/>
                  </a:schemeClr>
                </a:solidFill>
              </a:rPr>
              <a:t>Záchranné programy - definice</a:t>
            </a:r>
            <a:endParaRPr lang="cs-CZ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3337" y="1137134"/>
            <a:ext cx="8347934" cy="4951693"/>
          </a:xfrm>
        </p:spPr>
        <p:txBody>
          <a:bodyPr>
            <a:normAutofit fontScale="85000" lnSpcReduction="20000"/>
          </a:bodyPr>
          <a:lstStyle/>
          <a:p>
            <a:r>
              <a:rPr lang="cs-CZ" altLang="cs-CZ" dirty="0"/>
              <a:t>projekty z koordinovaných a vědecky podložených opatření, jejichž cílem je </a:t>
            </a:r>
            <a:r>
              <a:rPr lang="cs-CZ" altLang="cs-CZ" b="1" dirty="0"/>
              <a:t>obnovit a dlouhodobě stabilizovat populace </a:t>
            </a:r>
            <a:r>
              <a:rPr lang="cs-CZ" altLang="cs-CZ" dirty="0"/>
              <a:t>nejohroženějších druhů rostlin a živočichů pomocí speciálních opatření (management lokalit, kultivace, repatriace,</a:t>
            </a:r>
            <a:r>
              <a:rPr lang="cs-CZ" altLang="cs-CZ" b="1" dirty="0"/>
              <a:t> </a:t>
            </a:r>
            <a:r>
              <a:rPr lang="cs-CZ" altLang="cs-CZ" dirty="0"/>
              <a:t>monitoring druhu, atd</a:t>
            </a:r>
            <a:r>
              <a:rPr lang="cs-CZ" altLang="cs-CZ" dirty="0" smtClean="0"/>
              <a:t>.)</a:t>
            </a:r>
          </a:p>
          <a:p>
            <a:endParaRPr lang="cs-CZ" altLang="cs-CZ" dirty="0"/>
          </a:p>
          <a:p>
            <a:r>
              <a:rPr lang="cs-CZ" altLang="cs-CZ" dirty="0" smtClean="0"/>
              <a:t>zakotveny </a:t>
            </a:r>
            <a:r>
              <a:rPr lang="cs-CZ" altLang="cs-CZ" dirty="0"/>
              <a:t>v </a:t>
            </a:r>
            <a:r>
              <a:rPr lang="cs-CZ" altLang="cs-CZ" b="1" dirty="0"/>
              <a:t>zákoně o ochraně přírody a krajiny </a:t>
            </a:r>
            <a:r>
              <a:rPr lang="cs-CZ" altLang="cs-CZ" dirty="0"/>
              <a:t>(č. 114/1992 Sb., § 52</a:t>
            </a:r>
            <a:r>
              <a:rPr lang="cs-CZ" altLang="cs-CZ" dirty="0" smtClean="0"/>
              <a:t>)</a:t>
            </a:r>
          </a:p>
          <a:p>
            <a:endParaRPr lang="cs-CZ" altLang="cs-CZ" dirty="0"/>
          </a:p>
          <a:p>
            <a:r>
              <a:rPr lang="cs-CZ" altLang="cs-CZ" b="1" dirty="0" smtClean="0"/>
              <a:t>realizovaná </a:t>
            </a:r>
            <a:r>
              <a:rPr lang="cs-CZ" altLang="cs-CZ" b="1" dirty="0"/>
              <a:t>opatření</a:t>
            </a:r>
            <a:r>
              <a:rPr lang="cs-CZ" altLang="cs-CZ" dirty="0"/>
              <a:t>: péče o biotop, péče o druh, monitoring, výzkum, výchova a osvěta, ostatní </a:t>
            </a:r>
            <a:r>
              <a:rPr lang="cs-CZ" altLang="cs-CZ" dirty="0" smtClean="0"/>
              <a:t>opatření</a:t>
            </a:r>
          </a:p>
          <a:p>
            <a:endParaRPr lang="cs-CZ" altLang="cs-CZ" dirty="0"/>
          </a:p>
          <a:p>
            <a:r>
              <a:rPr lang="cs-CZ" altLang="cs-CZ" dirty="0" smtClean="0"/>
              <a:t>aktuálně </a:t>
            </a:r>
            <a:r>
              <a:rPr lang="cs-CZ" altLang="cs-CZ" dirty="0"/>
              <a:t>schváleny pro </a:t>
            </a:r>
            <a:r>
              <a:rPr lang="cs-CZ" altLang="cs-CZ" b="1" dirty="0" smtClean="0"/>
              <a:t>5 </a:t>
            </a:r>
            <a:r>
              <a:rPr lang="cs-CZ" altLang="cs-CZ" b="1" dirty="0"/>
              <a:t>druhů </a:t>
            </a:r>
            <a:r>
              <a:rPr lang="cs-CZ" altLang="cs-CZ" dirty="0" smtClean="0"/>
              <a:t>živočichů (hnědásek osikový, užovka stromová, sysel obecný, perlorodka říční, sýček obecný</a:t>
            </a:r>
            <a:r>
              <a:rPr lang="cs-CZ" altLang="cs-CZ" dirty="0" smtClean="0"/>
              <a:t>)</a:t>
            </a:r>
          </a:p>
          <a:p>
            <a:endParaRPr lang="cs-CZ" alt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538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bdélník 1"/>
          <p:cNvSpPr>
            <a:spLocks noChangeArrowheads="1"/>
          </p:cNvSpPr>
          <p:nvPr/>
        </p:nvSpPr>
        <p:spPr bwMode="auto">
          <a:xfrm>
            <a:off x="30163" y="1052513"/>
            <a:ext cx="5302250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altLang="cs-CZ" sz="2000" dirty="0"/>
              <a:t>druh je zařazen mezi </a:t>
            </a:r>
            <a:r>
              <a:rPr lang="cs-CZ" altLang="cs-CZ" sz="2000" b="1" u="sng" dirty="0">
                <a:solidFill>
                  <a:srgbClr val="00B050"/>
                </a:solidFill>
              </a:rPr>
              <a:t>zvláště chráněné</a:t>
            </a:r>
            <a:endParaRPr lang="cs-CZ" altLang="cs-CZ" sz="2000" b="1" dirty="0">
              <a:solidFill>
                <a:srgbClr val="00B050"/>
              </a:solidFill>
            </a:endParaRP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altLang="cs-CZ" sz="2000" dirty="0"/>
              <a:t>druh je </a:t>
            </a:r>
            <a:r>
              <a:rPr lang="cs-CZ" altLang="cs-CZ" sz="2000" b="1" u="sng" dirty="0">
                <a:solidFill>
                  <a:srgbClr val="00B050"/>
                </a:solidFill>
              </a:rPr>
              <a:t>v ČR aktuálně ohrožen</a:t>
            </a:r>
            <a:r>
              <a:rPr lang="cs-CZ" altLang="cs-CZ" sz="2000" dirty="0"/>
              <a:t>, tj. v červených seznamech ČR je zařazen v kategorii kriticky ohrožený (CR) nebo silně ohrožený (EN)</a:t>
            </a: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altLang="cs-CZ" sz="2000" dirty="0"/>
              <a:t>druh je prokazatelně </a:t>
            </a:r>
            <a:r>
              <a:rPr lang="cs-CZ" altLang="cs-CZ" sz="2000" b="1" u="sng" dirty="0">
                <a:solidFill>
                  <a:srgbClr val="00B050"/>
                </a:solidFill>
              </a:rPr>
              <a:t>ohrožen i v dalších částech areálu</a:t>
            </a:r>
            <a:r>
              <a:rPr lang="cs-CZ" altLang="cs-CZ" sz="2000" dirty="0"/>
              <a:t> rozšíření </a:t>
            </a: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altLang="cs-CZ" sz="2000" dirty="0"/>
              <a:t>druh v ČR </a:t>
            </a:r>
            <a:r>
              <a:rPr lang="cs-CZ" altLang="cs-CZ" sz="2000" b="1" u="sng" dirty="0">
                <a:solidFill>
                  <a:srgbClr val="00B050"/>
                </a:solidFill>
              </a:rPr>
              <a:t>není na okraji areálu</a:t>
            </a:r>
            <a:r>
              <a:rPr lang="cs-CZ" altLang="cs-CZ" sz="2000" dirty="0"/>
              <a:t> a pokud ano, musí být ohrožený v rámci celého areálu rozšíření</a:t>
            </a: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altLang="cs-CZ" sz="2000" u="sng" dirty="0"/>
              <a:t>v minulosti</a:t>
            </a:r>
            <a:r>
              <a:rPr lang="cs-CZ" altLang="cs-CZ" sz="2000" dirty="0"/>
              <a:t> prokazatelně existovala v ČR stálá životaschopná populace druhu </a:t>
            </a: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altLang="cs-CZ" sz="2000" b="1" u="sng" dirty="0"/>
              <a:t>příčiny ohrožení jsou známé a odstranitelné</a:t>
            </a:r>
            <a:endParaRPr lang="cs-CZ" altLang="cs-CZ" sz="2000" b="1" dirty="0"/>
          </a:p>
        </p:txBody>
      </p:sp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1527175" y="196850"/>
            <a:ext cx="611981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3400" b="1" dirty="0">
                <a:solidFill>
                  <a:schemeClr val="accent6">
                    <a:lumMod val="50000"/>
                  </a:schemeClr>
                </a:solidFill>
              </a:rPr>
              <a:t>Kritéria výběru druhů pro ZP</a:t>
            </a:r>
            <a:endParaRPr lang="en-US" altLang="cs-CZ" sz="3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425" y="1052513"/>
            <a:ext cx="3686175" cy="51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9397583"/>
      </p:ext>
    </p:extLst>
  </p:cSld>
  <p:clrMapOvr>
    <a:masterClrMapping/>
  </p:clrMapOvr>
</p:sld>
</file>

<file path=ppt/theme/theme1.xml><?xml version="1.0" encoding="utf-8"?>
<a:theme xmlns:a="http://schemas.openxmlformats.org/drawingml/2006/main" name="GM2020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M2020" id="{864EA861-98A2-477C-8F33-FC68C3917AC6}" vid="{12B732DA-FFF8-44A7-A38C-CD8393B51058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GM2020</Template>
  <TotalTime>1121</TotalTime>
  <Words>3087</Words>
  <Application>Microsoft Office PowerPoint</Application>
  <PresentationFormat>Předvádění na obrazovce (4:3)</PresentationFormat>
  <Paragraphs>458</Paragraphs>
  <Slides>47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54" baseType="lpstr">
      <vt:lpstr>Arial</vt:lpstr>
      <vt:lpstr>Arial Black</vt:lpstr>
      <vt:lpstr>Calibri</vt:lpstr>
      <vt:lpstr>Calibri Light</vt:lpstr>
      <vt:lpstr>Wingdings</vt:lpstr>
      <vt:lpstr>GM2020</vt:lpstr>
      <vt:lpstr>List</vt:lpstr>
      <vt:lpstr>Ex-situ ochrana rostlin a živočichů, záchranné programy</vt:lpstr>
      <vt:lpstr>oBsah</vt:lpstr>
      <vt:lpstr>Ex-situ Ochrana</vt:lpstr>
      <vt:lpstr>Pravidla IUCN pro reintrodukce a jiné ochranářské manipulace</vt:lpstr>
      <vt:lpstr>Pravidla (1/2)</vt:lpstr>
      <vt:lpstr>Pravidla (2/2)</vt:lpstr>
      <vt:lpstr>3 typy základních nástrojů aktivní ochrany druhů</vt:lpstr>
      <vt:lpstr>Záchranné programy - definice</vt:lpstr>
      <vt:lpstr>Prezentace aplikace PowerPoint</vt:lpstr>
      <vt:lpstr>Prezentace aplikace PowerPoint</vt:lpstr>
      <vt:lpstr>Prezentace aplikace PowerPoint</vt:lpstr>
      <vt:lpstr>Regionální akční plány</vt:lpstr>
      <vt:lpstr>Schválené RAP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ZP - užovka stromová</vt:lpstr>
      <vt:lpstr>ZP – sýček obecný</vt:lpstr>
      <vt:lpstr>Připravované ZP </vt:lpstr>
      <vt:lpstr>RAP pro střevli potoční (Phoxinus phoxinus) na Vysočině </vt:lpstr>
      <vt:lpstr>RAP pro tetřeva hlušce (Tetrao urogallus) v Beskydech</vt:lpstr>
      <vt:lpstr>PP – bobr evropský</vt:lpstr>
      <vt:lpstr>PP – vydra říční</vt:lpstr>
      <vt:lpstr>PP – vlk obecný</vt:lpstr>
      <vt:lpstr>Výskyt vlka</vt:lpstr>
      <vt:lpstr>Klíčová opatření</vt:lpstr>
      <vt:lpstr>Prezentace aplikace PowerPoint</vt:lpstr>
      <vt:lpstr>WEB NÁVRAT VLKŮ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Miklín</dc:creator>
  <cp:lastModifiedBy>David Lacina</cp:lastModifiedBy>
  <cp:revision>87</cp:revision>
  <cp:lastPrinted>2022-05-04T09:07:05Z</cp:lastPrinted>
  <dcterms:created xsi:type="dcterms:W3CDTF">2022-02-15T08:53:11Z</dcterms:created>
  <dcterms:modified xsi:type="dcterms:W3CDTF">2022-09-22T06:17:09Z</dcterms:modified>
</cp:coreProperties>
</file>