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1" r:id="rId2"/>
    <p:sldId id="256" r:id="rId3"/>
    <p:sldId id="259" r:id="rId4"/>
    <p:sldId id="280" r:id="rId5"/>
    <p:sldId id="275" r:id="rId6"/>
    <p:sldId id="342" r:id="rId7"/>
    <p:sldId id="344" r:id="rId8"/>
    <p:sldId id="346" r:id="rId9"/>
    <p:sldId id="345" r:id="rId10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341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2E9C0B-2736-3949-85CA-5565CCEDD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704EF-CDFB-EA49-BA44-5942C2FA8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5A29B-6C47-CE41-8DD5-9F9B4D5259E6}" type="datetimeFigureOut">
              <a:rPr lang="en-CZ" smtClean="0">
                <a:latin typeface="Arial" panose="020B0604020202020204" pitchFamily="34" charset="0"/>
              </a:rPr>
              <a:t>1/18/22</a:t>
            </a:fld>
            <a:endParaRPr lang="en-CZ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BDC26-BD56-1A47-9F11-80C49CA672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FE982-BFC8-EE4B-A31E-0993075956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B21D9-2B41-5C4A-9BF5-C294866EF2D8}" type="slidenum">
              <a:rPr lang="en-CZ" smtClean="0">
                <a:latin typeface="Arial" panose="020B0604020202020204" pitchFamily="34" charset="0"/>
              </a:rPr>
              <a:t>‹#›</a:t>
            </a:fld>
            <a:endParaRPr lang="en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E21E9D6-0A87-AD49-9016-26AE2399AAD6}" type="datetimeFigureOut">
              <a:rPr lang="en-CZ" smtClean="0"/>
              <a:pPr/>
              <a:t>1/18/22</a:t>
            </a:fld>
            <a:endParaRPr lang="en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2737667-1597-4F45-B2DC-7649960EF871}" type="slidenum">
              <a:rPr lang="en-CZ" smtClean="0"/>
              <a:pPr/>
              <a:t>‹#›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4091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1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07405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2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28128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to understand a specific partnership and relation of Armenia.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5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2980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to understand a specific partnership and relation of Armenia.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6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867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to understand a specific partnership and relation of Armenia.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7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55224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to understand a specific partnership and relation of Armenia.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37667-1597-4F45-B2DC-7649960EF871}" type="slidenum">
              <a:rPr lang="en-CZ" smtClean="0"/>
              <a:pPr/>
              <a:t>8</a:t>
            </a:fld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8000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ED2B-F02A-4E43-B57D-F63584ADE3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 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8C0C7-6A56-424D-B7D2-0249251C8C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style. </a:t>
            </a:r>
            <a:br>
              <a:rPr lang="en-GB" dirty="0"/>
            </a:br>
            <a:r>
              <a:rPr lang="en-GB" dirty="0"/>
              <a:t>You can change size if necessary.</a:t>
            </a:r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C35B2-57D9-E94F-8799-80533B39B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1154" y="5735637"/>
            <a:ext cx="2509691" cy="7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2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6EC835-22F3-A34F-9F23-E05FBEDBB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4951"/>
            <a:ext cx="6668386" cy="39880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break</a:t>
            </a:r>
            <a:br>
              <a:rPr lang="en-GB" dirty="0"/>
            </a:br>
            <a:r>
              <a:rPr lang="en-GB" dirty="0"/>
              <a:t>(if needed).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88512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5761681-BFCF-AC4E-8C8E-031754F70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125DB4-172A-AA43-A626-EC4026EB8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8"/>
            <a:ext cx="10515600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Just title</a:t>
            </a:r>
            <a:endParaRPr lang="en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7D23A-D10D-6C47-8581-2CBA919DB2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70121" y="1182890"/>
            <a:ext cx="12864231" cy="109192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8ED2FEAA-3BF1-5445-9501-F2E45947C5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A647F42-87BE-F941-8A0C-8A3EF13E428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0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escription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C602-CDAC-2345-9596-4822D318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20109"/>
            <a:ext cx="6172200" cy="5340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/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1800" b="0" i="0"/>
            </a:lvl3pPr>
            <a:lvl4pPr>
              <a:lnSpc>
                <a:spcPct val="100000"/>
              </a:lnSpc>
              <a:defRPr sz="1600" b="0" i="0"/>
            </a:lvl4pPr>
            <a:lvl5pPr>
              <a:lnSpc>
                <a:spcPct val="100000"/>
              </a:lnSpc>
              <a:defRPr sz="16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BFB7D-EDE6-3F49-B89A-BED45DA1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1216"/>
            <a:ext cx="3932237" cy="2997772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C55523-2890-6D41-B198-365CFDF8B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A9DE58-5115-9E4C-B6B6-C46AC68BA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8"/>
            <a:ext cx="3932237" cy="186374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Content and description</a:t>
            </a:r>
            <a:endParaRPr lang="en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C272F1-B3F0-8749-A36E-598270E984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rot="10800000">
            <a:off x="-6258451" y="2559862"/>
            <a:ext cx="11028888" cy="117537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CAD1B8DE-A04A-B842-A04B-06735D6517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F95F9BB-B21A-0B46-B2E1-4FEBA321C55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0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C602-CDAC-2345-9596-4822D318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20109"/>
            <a:ext cx="6172200" cy="53409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/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1800" b="0" i="0"/>
            </a:lvl3pPr>
            <a:lvl4pPr>
              <a:lnSpc>
                <a:spcPct val="100000"/>
              </a:lnSpc>
              <a:defRPr sz="1600" b="0" i="0"/>
            </a:lvl4pPr>
            <a:lvl5pPr>
              <a:lnSpc>
                <a:spcPct val="100000"/>
              </a:lnSpc>
              <a:defRPr sz="16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BFB7D-EDE6-3F49-B89A-BED45DA1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71216"/>
            <a:ext cx="3932237" cy="2997772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C55523-2890-6D41-B198-365CFDF8B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A9DE58-5115-9E4C-B6B6-C46AC68BA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8"/>
            <a:ext cx="3932237" cy="186374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Content and description</a:t>
            </a:r>
            <a:endParaRPr lang="en-CZ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23BA0156-B665-A94B-923F-F64B807DD3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FCAD20-FDCC-6943-849C-C87B114E04D2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C6AB-B34E-5849-B27B-328A54A8C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9"/>
            <a:ext cx="10515600" cy="6627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 few bullet points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62DB-3C69-9644-8B02-8B790914087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b="0" i="0"/>
            </a:lvl1pPr>
            <a:lvl2pPr>
              <a:lnSpc>
                <a:spcPct val="100000"/>
              </a:lnSpc>
              <a:defRPr b="0" i="0"/>
            </a:lvl2pPr>
          </a:lstStyle>
          <a:p>
            <a:pPr lvl="0"/>
            <a:r>
              <a:rPr lang="en-GB" dirty="0"/>
              <a:t>This text is larger</a:t>
            </a:r>
          </a:p>
          <a:p>
            <a:pPr lvl="1"/>
            <a:r>
              <a:rPr lang="en-GB" dirty="0"/>
              <a:t>It is more readable from distance</a:t>
            </a:r>
            <a:endParaRPr lang="en-CZ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B44D78A-B7A3-7044-BE36-A8E8941A9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9DD249-BEDF-CC4B-909E-2BCD3ED382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A6150-DBAB-EF41-8AB3-D681749439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-170121" y="1182890"/>
            <a:ext cx="12864231" cy="10919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E5CB85-692E-CC46-93CF-3E7533A06264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6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62DB-3C69-9644-8B02-8B790914087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lnSpc>
                <a:spcPct val="120000"/>
              </a:lnSpc>
              <a:defRPr sz="2000" b="0" i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This slide is for you to be able to put in a lot of information. If you can use the same one with larger text (named “Title and Content”), do it. Readability from back seats can suffer with this text size.</a:t>
            </a:r>
          </a:p>
          <a:p>
            <a:pPr lvl="0"/>
            <a:r>
              <a:rPr lang="en-GB" dirty="0"/>
              <a:t>On the other hand this template is good if you’re sending out detailed information in the form of a presentation or if for some reason you need a lot of text to read from it. It should be an exception though.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DD249-BEDF-CC4B-909E-2BCD3ED38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81C65B-0583-A54E-817F-24081657AB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70121" y="1182890"/>
            <a:ext cx="12864231" cy="109192"/>
          </a:xfrm>
          <a:prstGeom prst="rect">
            <a:avLst/>
          </a:prstGeom>
        </p:spPr>
      </p:pic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D50A6368-D9B5-034D-BBC0-7D1D6EBF36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1AAE4FCA-F8AE-774B-B4B5-4580FEA33D9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374525-2AED-0540-8895-5249377F8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9"/>
            <a:ext cx="10515600" cy="6627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Text-heavy slide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1243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DD10-9BA2-9B4F-8E9A-25333808B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3200"/>
            <a:ext cx="5181600" cy="4703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/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1800" b="0" i="0"/>
            </a:lvl3pPr>
            <a:lvl4pPr>
              <a:lnSpc>
                <a:spcPct val="100000"/>
              </a:lnSpc>
              <a:defRPr sz="1600" b="0" i="0"/>
            </a:lvl4pPr>
            <a:lvl5pPr>
              <a:lnSpc>
                <a:spcPct val="100000"/>
              </a:lnSpc>
              <a:defRPr sz="16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D8F2E-EDD7-5847-96F7-DC830C70E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3200"/>
            <a:ext cx="5181600" cy="4703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D3F2F2-A6CC-714F-985B-B122F9E3E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EC57B1-9170-E34A-91D5-DB706781A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0109"/>
            <a:ext cx="10515600" cy="6627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Two columns</a:t>
            </a:r>
            <a:br>
              <a:rPr lang="en-GB" dirty="0"/>
            </a:br>
            <a:endParaRPr lang="en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31890-1791-F04D-A2EA-A543461AE1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70121" y="1182890"/>
            <a:ext cx="12864231" cy="109192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E7FDD6FC-71F3-FD4C-8E6D-37C6AD79E5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BBC638D-9467-B345-8F22-A0D238C414F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">
    <p:bg>
      <p:bgPr>
        <a:blipFill dpi="0" rotWithShape="1">
          <a:blip r:embed="rId2" cstate="screen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BC4E5F-B134-6D4B-AC3F-CB6784CC0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8153" y="6244669"/>
            <a:ext cx="1175647" cy="4091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997EE2-3B86-FC45-A433-65F287A1A3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6248839"/>
            <a:ext cx="1300734" cy="405523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0827B5-FFB9-5D45-B513-FF074CFA004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3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 err="1">
                <a:latin typeface="Arial" panose="020B0604020202020204" pitchFamily="34" charset="0"/>
              </a:rPr>
              <a:t>www.dhpconservation.com</a:t>
            </a:r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0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E647F-9077-2D4F-BE46-188830F60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273" y="1098904"/>
            <a:ext cx="3161453" cy="4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 Integ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F55C4-7777-0747-8D56-5A9C592A1B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660" y="1573012"/>
            <a:ext cx="3252680" cy="101407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459359-70D7-DD47-BA66-4709089CA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773906" y="5501506"/>
            <a:ext cx="13071924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 INTEGRA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5CC0D5-BDF9-974F-B6D5-1B21B03E8248}"/>
              </a:ext>
            </a:extLst>
          </p:cNvPr>
          <p:cNvSpPr txBox="1"/>
          <p:nvPr userDrawn="1"/>
        </p:nvSpPr>
        <p:spPr>
          <a:xfrm>
            <a:off x="1524000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b="0" i="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2E6DA-7639-0842-9287-3F068067F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1950" y="150495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0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9B2DD-2C82-EC4A-9AA2-22A1444FB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8582"/>
            <a:ext cx="10515600" cy="470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6063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61" r:id="rId5"/>
    <p:sldLayoutId id="2147483654" r:id="rId6"/>
    <p:sldLayoutId id="2147483667" r:id="rId7"/>
    <p:sldLayoutId id="2147483666" r:id="rId8"/>
    <p:sldLayoutId id="2147483665" r:id="rId9"/>
    <p:sldLayoutId id="2147483663" r:id="rId10"/>
    <p:sldLayoutId id="2147483655" r:id="rId11"/>
    <p:sldLayoutId id="2147483656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C4AFA5A-57ED-3445-9187-6D757E61C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"/>
    </mc:Choice>
    <mc:Fallback xmlns="">
      <p:transition spd="slow" advTm="7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4DCEA62-BCD7-D44C-AA43-1FF70D83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"/>
    </mc:Choice>
    <mc:Fallback xmlns="">
      <p:transition spd="slow" advTm="75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BBE-703B-034E-A574-E5B2C3D9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cs-CZ" sz="4400" dirty="0">
                <a:latin typeface="+mj-lt"/>
              </a:rPr>
              <a:t>Proč?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A46F-A975-7548-8322-DCFCD5AF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stále chybí standardní profesní vzdělávací program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i po dvou kurzech je velký zájem o “opakování“ </a:t>
            </a:r>
          </a:p>
          <a:p>
            <a:endParaRPr lang="cs-CZ" dirty="0"/>
          </a:p>
          <a:p>
            <a:r>
              <a:rPr lang="cs-CZ" dirty="0"/>
              <a:t>příležitost dělá … možnost projektu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89077281-08A8-9B45-BC4D-FE6CB234D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9"/>
    </mc:Choice>
    <mc:Fallback xmlns="">
      <p:transition spd="slow" advTm="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EEBC-972E-084B-9AE3-768CF17F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7329"/>
            <a:ext cx="9605682" cy="3988097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+mj-lt"/>
              </a:rPr>
              <a:t>Projekt</a:t>
            </a:r>
            <a:br>
              <a:rPr lang="cs-CZ" sz="6000" dirty="0">
                <a:latin typeface="+mj-lt"/>
              </a:rPr>
            </a:br>
            <a:r>
              <a:rPr lang="cs-CZ" sz="6000" dirty="0">
                <a:latin typeface="+mj-lt"/>
              </a:rPr>
              <a:t>TRENDY OCHRANY PŘÍRODY</a:t>
            </a:r>
          </a:p>
        </p:txBody>
      </p:sp>
    </p:spTree>
    <p:extLst>
      <p:ext uri="{BB962C8B-B14F-4D97-AF65-F5344CB8AC3E}">
        <p14:creationId xmlns:p14="http://schemas.microsoft.com/office/powerpoint/2010/main" val="26754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BBE-703B-034E-A574-E5B2C3D9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cs-CZ" sz="4400" dirty="0">
                <a:latin typeface="+mj-lt"/>
              </a:rPr>
              <a:t>Představení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A46F-A975-7548-8322-DCFCD5AF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+mj-lt"/>
              </a:rPr>
              <a:t>projekt v rámci výzvy NF </a:t>
            </a:r>
            <a:r>
              <a:rPr lang="cs-CZ" b="1" dirty="0" err="1">
                <a:latin typeface="+mj-lt"/>
              </a:rPr>
              <a:t>Reine</a:t>
            </a:r>
            <a:r>
              <a:rPr lang="cs-CZ" b="1" dirty="0">
                <a:latin typeface="+mj-lt"/>
              </a:rPr>
              <a:t> (1. 1. 2022-30. 6. 2023)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Partneři: </a:t>
            </a:r>
          </a:p>
          <a:p>
            <a:pPr lvl="1"/>
            <a:r>
              <a:rPr lang="cs-CZ" b="1" dirty="0">
                <a:latin typeface="+mj-lt"/>
              </a:rPr>
              <a:t>Univerzita Karlova (</a:t>
            </a:r>
            <a:r>
              <a:rPr lang="cs-CZ" b="1" dirty="0" err="1">
                <a:latin typeface="+mj-lt"/>
              </a:rPr>
              <a:t>PřF</a:t>
            </a:r>
            <a:r>
              <a:rPr lang="cs-CZ" b="1" dirty="0">
                <a:latin typeface="+mj-lt"/>
              </a:rPr>
              <a:t>, Ústav životního prostředí)</a:t>
            </a:r>
          </a:p>
          <a:p>
            <a:pPr lvl="1"/>
            <a:r>
              <a:rPr lang="cs-CZ" b="1" dirty="0">
                <a:latin typeface="+mj-lt"/>
              </a:rPr>
              <a:t>DHP </a:t>
            </a:r>
            <a:r>
              <a:rPr lang="cs-CZ" b="1" dirty="0" err="1">
                <a:latin typeface="+mj-lt"/>
              </a:rPr>
              <a:t>Conservation</a:t>
            </a:r>
            <a:r>
              <a:rPr lang="cs-CZ" b="1" dirty="0">
                <a:latin typeface="+mj-lt"/>
              </a:rPr>
              <a:t> s.r.o.</a:t>
            </a:r>
          </a:p>
          <a:p>
            <a:pPr lvl="1"/>
            <a:r>
              <a:rPr lang="cs-CZ" b="1" dirty="0">
                <a:latin typeface="+mj-lt"/>
              </a:rPr>
              <a:t>Univerzita Mateje Bela (Banská Bystrica)</a:t>
            </a:r>
          </a:p>
          <a:p>
            <a:pPr lvl="1"/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Cíl: umožnit stabilizaci a rozvoj profesního programu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pPr marL="0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64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BBE-703B-034E-A574-E5B2C3D9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cs-CZ" sz="4400" dirty="0">
                <a:latin typeface="+mj-lt"/>
              </a:rPr>
              <a:t>Aktivity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A46F-A975-7548-8322-DCFCD5AF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Kurz Trendy ochrany přírody - TOP (200 registrovaných)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8 online přednášek evropských expertů (v angličtině)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10 </a:t>
            </a:r>
            <a:r>
              <a:rPr lang="cs-CZ" b="1" dirty="0" err="1">
                <a:latin typeface="+mj-lt"/>
              </a:rPr>
              <a:t>webinářů</a:t>
            </a:r>
            <a:r>
              <a:rPr lang="cs-CZ" b="1" dirty="0">
                <a:latin typeface="+mj-lt"/>
              </a:rPr>
              <a:t> (pro odborníky i veřejnost)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pPr marL="0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18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BBE-703B-034E-A574-E5B2C3D9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cs-CZ" sz="4400" dirty="0">
                <a:latin typeface="+mj-lt"/>
              </a:rPr>
              <a:t>Aktivity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A46F-A975-7548-8322-DCFCD5AF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Kompendium kurzu TOP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Filmy a další mediální aktivity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>
                <a:latin typeface="+mj-lt"/>
              </a:rPr>
              <a:t>Webové stránky</a:t>
            </a:r>
          </a:p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pPr marL="0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68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3BBE-703B-034E-A574-E5B2C3D9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cs-CZ" sz="4400" dirty="0" err="1">
                <a:latin typeface="+mj-lt"/>
              </a:rPr>
              <a:t>www.trendyochranyprirody.cuni.cz</a:t>
            </a:r>
            <a:endParaRPr lang="cs-CZ" sz="4400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796EED-75A3-804A-A2AE-2C6BFFD267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226" y="1382498"/>
            <a:ext cx="8495163" cy="4785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88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EEBC-972E-084B-9AE3-768CF17F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7329"/>
            <a:ext cx="9605682" cy="3988097"/>
          </a:xfrm>
        </p:spPr>
        <p:txBody>
          <a:bodyPr>
            <a:normAutofit/>
          </a:bodyPr>
          <a:lstStyle/>
          <a:p>
            <a:r>
              <a:rPr lang="cs-CZ" sz="6000" dirty="0">
                <a:latin typeface="+mj-lt"/>
              </a:rPr>
              <a:t>A co po ukončení projektu?</a:t>
            </a:r>
          </a:p>
        </p:txBody>
      </p:sp>
    </p:spTree>
    <p:extLst>
      <p:ext uri="{BB962C8B-B14F-4D97-AF65-F5344CB8AC3E}">
        <p14:creationId xmlns:p14="http://schemas.microsoft.com/office/powerpoint/2010/main" val="247436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gra DHP 1">
      <a:dk1>
        <a:srgbClr val="000000"/>
      </a:dk1>
      <a:lt1>
        <a:srgbClr val="FFFFFF"/>
      </a:lt1>
      <a:dk2>
        <a:srgbClr val="34BEBC"/>
      </a:dk2>
      <a:lt2>
        <a:srgbClr val="202083"/>
      </a:lt2>
      <a:accent1>
        <a:srgbClr val="094645"/>
      </a:accent1>
      <a:accent2>
        <a:srgbClr val="1A99B6"/>
      </a:accent2>
      <a:accent3>
        <a:srgbClr val="3333E0"/>
      </a:accent3>
      <a:accent4>
        <a:srgbClr val="F5F1EA"/>
      </a:accent4>
      <a:accent5>
        <a:srgbClr val="E2DC0C"/>
      </a:accent5>
      <a:accent6>
        <a:srgbClr val="0D8E59"/>
      </a:accent6>
      <a:hlink>
        <a:srgbClr val="1F3A2E"/>
      </a:hlink>
      <a:folHlink>
        <a:srgbClr val="E2DC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-Presentation" id="{222C974F-26FB-0545-8BBB-F03AEC95C216}" vid="{F9E26FA5-69C2-B94D-B188-DBE1E0A6F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8370</TotalTime>
  <Words>186</Words>
  <Application>Microsoft Macintosh PowerPoint</Application>
  <PresentationFormat>Širokoúhlá obrazovka</PresentationFormat>
  <Paragraphs>42</Paragraphs>
  <Slides>9</Slides>
  <Notes>6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Roboto</vt:lpstr>
      <vt:lpstr>Office Theme</vt:lpstr>
      <vt:lpstr>Prezentace aplikace PowerPoint</vt:lpstr>
      <vt:lpstr>Prezentace aplikace PowerPoint</vt:lpstr>
      <vt:lpstr>Proč?</vt:lpstr>
      <vt:lpstr>Projekt TRENDY OCHRANY PŘÍRODY</vt:lpstr>
      <vt:lpstr>Představení projektu</vt:lpstr>
      <vt:lpstr>Aktivity projektu</vt:lpstr>
      <vt:lpstr>Aktivity projektu</vt:lpstr>
      <vt:lpstr>www.trendyochranyprirody.cuni.cz</vt:lpstr>
      <vt:lpstr>A co po ukončení projektu?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Veronika Vřešťálová</dc:creator>
  <cp:keywords/>
  <dc:description/>
  <cp:lastModifiedBy>Michael Hosek</cp:lastModifiedBy>
  <cp:revision>121</cp:revision>
  <dcterms:created xsi:type="dcterms:W3CDTF">2020-02-17T07:29:51Z</dcterms:created>
  <dcterms:modified xsi:type="dcterms:W3CDTF">2022-01-18T17:54:52Z</dcterms:modified>
  <cp:category/>
</cp:coreProperties>
</file>